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0" r:id="rId4"/>
  </p:sldMasterIdLst>
  <p:notesMasterIdLst>
    <p:notesMasterId r:id="rId28"/>
  </p:notesMasterIdLst>
  <p:handoutMasterIdLst>
    <p:handoutMasterId r:id="rId29"/>
  </p:handoutMasterIdLst>
  <p:sldIdLst>
    <p:sldId id="266" r:id="rId5"/>
    <p:sldId id="267" r:id="rId6"/>
    <p:sldId id="256" r:id="rId7"/>
    <p:sldId id="283" r:id="rId8"/>
    <p:sldId id="282" r:id="rId9"/>
    <p:sldId id="290" r:id="rId10"/>
    <p:sldId id="297" r:id="rId11"/>
    <p:sldId id="300" r:id="rId12"/>
    <p:sldId id="296" r:id="rId13"/>
    <p:sldId id="285" r:id="rId14"/>
    <p:sldId id="287" r:id="rId15"/>
    <p:sldId id="288" r:id="rId16"/>
    <p:sldId id="301" r:id="rId17"/>
    <p:sldId id="279" r:id="rId18"/>
    <p:sldId id="298" r:id="rId19"/>
    <p:sldId id="294" r:id="rId20"/>
    <p:sldId id="295" r:id="rId21"/>
    <p:sldId id="284" r:id="rId22"/>
    <p:sldId id="293" r:id="rId23"/>
    <p:sldId id="292" r:id="rId24"/>
    <p:sldId id="291" r:id="rId25"/>
    <p:sldId id="273" r:id="rId26"/>
    <p:sldId id="280" r:id="rId27"/>
  </p:sldIdLst>
  <p:sldSz cx="9144000" cy="5143500" type="screen16x9"/>
  <p:notesSz cx="6858000" cy="9144000"/>
  <p:embeddedFontLst>
    <p:embeddedFont>
      <p:font typeface="SPD TheSans" panose="020B0502050302020203" pitchFamily="34" charset="0"/>
      <p:regular r:id="rId30"/>
      <p:bold r:id="rId31"/>
      <p:italic r:id="rId32"/>
      <p:boldItalic r:id="rId33"/>
    </p:embeddedFont>
    <p:embeddedFont>
      <p:font typeface="SPD TheSans ExtraBold" panose="020B0802050302020203" pitchFamily="34" charset="0"/>
      <p:regular r:id="rId34"/>
      <p:bold r:id="rId35"/>
    </p:embeddedFont>
    <p:embeddedFont>
      <p:font typeface="SPD TheSans Versal ExtraBold" panose="020B0802050302020203" pitchFamily="34" charset="0"/>
      <p:regular r:id="rId36"/>
      <p:bold r:id="rId3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0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44" autoAdjust="0"/>
    <p:restoredTop sz="95209" autoAdjust="0"/>
  </p:normalViewPr>
  <p:slideViewPr>
    <p:cSldViewPr snapToGrid="0" snapToObjects="1" showGuides="1">
      <p:cViewPr varScale="1">
        <p:scale>
          <a:sx n="71" d="100"/>
          <a:sy n="71" d="100"/>
        </p:scale>
        <p:origin x="78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 showGuides="1">
      <p:cViewPr varScale="1">
        <p:scale>
          <a:sx n="195" d="100"/>
          <a:sy n="195" d="100"/>
        </p:scale>
        <p:origin x="618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font" Target="fonts/font5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font" Target="fonts/font4.fntdata"/><Relationship Id="rId38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font" Target="fonts/font3.fntdata"/><Relationship Id="rId37" Type="http://schemas.openxmlformats.org/officeDocument/2006/relationships/font" Target="fonts/font8.fntdata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36" Type="http://schemas.openxmlformats.org/officeDocument/2006/relationships/font" Target="fonts/font7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font" Target="fonts/font1.fntdata"/><Relationship Id="rId35" Type="http://schemas.openxmlformats.org/officeDocument/2006/relationships/font" Target="fonts/font6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57941D82-DA2D-562E-72ED-840CF88EE1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C55A3A9-EAB8-8623-B0FC-8354C98AA2A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C2446-4CEE-5F49-8644-FE0942F480FF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96A9597-BC58-F198-D9D6-5341557B5B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15F42EB-7F1A-CBC5-9645-C48B1D038A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CD437-C3BC-024F-B713-13A00E991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362330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B104F0-DCF7-4254-94DF-EE233A3D916B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AA0518-DDC1-441B-96D9-0B9FA9B8B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317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BA49CD-514F-2FD1-61D5-C19AF674F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898E0CB-C017-249E-EF81-4A54A0558D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90F588B-B160-E815-EC3C-AD63D16BC3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5B7E328-B51E-3C8D-F66F-761CEA14F9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AA0518-DDC1-441B-96D9-0B9FA9B8B070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3119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AA0518-DDC1-441B-96D9-0B9FA9B8B070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3671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D8C8002D-287A-694B-B659-A48E4783C6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14977" y="266699"/>
            <a:ext cx="1941687" cy="458811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DD45D3C5-3357-4545-B950-73B4C81989B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00380" y="3032871"/>
            <a:ext cx="7551458" cy="126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dirty="0"/>
              <a:t>Hier steht eine </a:t>
            </a:r>
            <a:r>
              <a:rPr lang="de-DE" dirty="0" err="1"/>
              <a:t>Subhead</a:t>
            </a:r>
            <a:endParaRPr lang="de-DE" dirty="0"/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8DBEEC72-0311-F141-9946-04589034D86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0380" y="1772871"/>
            <a:ext cx="7551458" cy="126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4900"/>
              </a:lnSpc>
              <a:spcBef>
                <a:spcPts val="0"/>
              </a:spcBef>
              <a:buNone/>
              <a:defRPr sz="4800" b="0" i="0" baseline="0">
                <a:solidFill>
                  <a:schemeClr val="tx1"/>
                </a:solidFill>
                <a:latin typeface="SPD TheSans Versal ExtraBold" panose="020B0502050302020203" pitchFamily="34" charset="77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2pPr>
            <a:lvl3pPr marL="685800" indent="0">
              <a:lnSpc>
                <a:spcPct val="100000"/>
              </a:lnSpc>
              <a:buNone/>
              <a:defRPr/>
            </a:lvl3pPr>
            <a:lvl4pPr marL="1028700" indent="0">
              <a:lnSpc>
                <a:spcPct val="100000"/>
              </a:lnSpc>
              <a:buNone/>
              <a:defRPr/>
            </a:lvl4pPr>
            <a:lvl5pPr marL="1371600" indent="0">
              <a:lnSpc>
                <a:spcPct val="100000"/>
              </a:lnSpc>
              <a:buNone/>
              <a:defRPr/>
            </a:lvl5pPr>
          </a:lstStyle>
          <a:p>
            <a:pPr lvl="0"/>
            <a:r>
              <a:rPr lang="de-DE" dirty="0"/>
              <a:t>Hier steht </a:t>
            </a:r>
            <a:br>
              <a:rPr lang="de-DE" dirty="0"/>
            </a:br>
            <a:r>
              <a:rPr lang="de-DE" dirty="0"/>
              <a:t>eine Headline</a:t>
            </a:r>
          </a:p>
        </p:txBody>
      </p:sp>
      <p:sp>
        <p:nvSpPr>
          <p:cNvPr id="2" name="Textplatzhalter 4">
            <a:extLst>
              <a:ext uri="{FF2B5EF4-FFF2-40B4-BE49-F238E27FC236}">
                <a16:creationId xmlns:a16="http://schemas.microsoft.com/office/drawing/2014/main" id="{B84A187C-EC41-341C-B655-7F566E38CE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0380" y="4637178"/>
            <a:ext cx="2947161" cy="277747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marL="0" indent="0" algn="l">
              <a:buNone/>
              <a:defRPr sz="1000" b="0" i="0">
                <a:solidFill>
                  <a:schemeClr val="tx1"/>
                </a:solidFill>
                <a:latin typeface="SPD TheSans" panose="020B0502050302020203" pitchFamily="34" charset="77"/>
              </a:defRPr>
            </a:lvl1pPr>
            <a:lvl2pPr marL="342900" indent="0" algn="r">
              <a:buNone/>
              <a:defRPr sz="1000" b="0" i="0">
                <a:solidFill>
                  <a:schemeClr val="tx1"/>
                </a:solidFill>
                <a:latin typeface="SPD TheSans Versal ExtraBold" panose="020B0502050302020203" pitchFamily="34" charset="77"/>
              </a:defRPr>
            </a:lvl2pPr>
            <a:lvl3pPr marL="685800" indent="0" algn="r">
              <a:buNone/>
              <a:defRPr sz="1000" b="0" i="0">
                <a:solidFill>
                  <a:schemeClr val="tx1"/>
                </a:solidFill>
                <a:latin typeface="SPD TheSans Versal ExtraBold" panose="020B0502050302020203" pitchFamily="34" charset="77"/>
              </a:defRPr>
            </a:lvl3pPr>
            <a:lvl4pPr marL="1028700" indent="0" algn="r">
              <a:buNone/>
              <a:defRPr sz="1000" b="0" i="0">
                <a:solidFill>
                  <a:schemeClr val="tx1"/>
                </a:solidFill>
                <a:latin typeface="SPD TheSans Versal ExtraBold" panose="020B0502050302020203" pitchFamily="34" charset="77"/>
              </a:defRPr>
            </a:lvl4pPr>
            <a:lvl5pPr marL="1371600" indent="0" algn="r">
              <a:buNone/>
              <a:defRPr sz="1000" b="0" i="0">
                <a:solidFill>
                  <a:schemeClr val="tx1"/>
                </a:solidFill>
                <a:latin typeface="SPD TheSans Versal ExtraBold" panose="020B0502050302020203" pitchFamily="34" charset="77"/>
              </a:defRPr>
            </a:lvl5pPr>
          </a:lstStyle>
          <a:p>
            <a:pPr lvl="0"/>
            <a:r>
              <a:rPr lang="de-DE" dirty="0"/>
              <a:t>01.01.2024</a:t>
            </a:r>
          </a:p>
        </p:txBody>
      </p:sp>
    </p:spTree>
    <p:extLst>
      <p:ext uri="{BB962C8B-B14F-4D97-AF65-F5344CB8AC3E}">
        <p14:creationId xmlns:p14="http://schemas.microsoft.com/office/powerpoint/2010/main" val="11271777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181" userDrawn="1">
          <p15:clr>
            <a:srgbClr val="A4A3A4"/>
          </p15:clr>
        </p15:guide>
        <p15:guide id="3" pos="499" userDrawn="1">
          <p15:clr>
            <a:srgbClr val="A4A3A4"/>
          </p15:clr>
        </p15:guide>
        <p15:guide id="4" pos="5125" userDrawn="1">
          <p15:clr>
            <a:srgbClr val="A4A3A4"/>
          </p15:clr>
        </p15:guide>
        <p15:guide id="5" pos="5579" userDrawn="1">
          <p15:clr>
            <a:srgbClr val="A4A3A4"/>
          </p15:clr>
        </p15:guide>
        <p15:guide id="6" orient="horz" pos="169" userDrawn="1">
          <p15:clr>
            <a:srgbClr val="A4A3A4"/>
          </p15:clr>
        </p15:guide>
        <p15:guide id="7" pos="5261" userDrawn="1">
          <p15:clr>
            <a:srgbClr val="A4A3A4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oto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ildplatzhalter 14">
            <a:extLst>
              <a:ext uri="{FF2B5EF4-FFF2-40B4-BE49-F238E27FC236}">
                <a16:creationId xmlns:a16="http://schemas.microsoft.com/office/drawing/2014/main" id="{A884E45B-A8BC-124D-B390-B436ECF7DEF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00099" y="1671638"/>
            <a:ext cx="3638681" cy="26114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108000" tIns="108000" rIns="0" bIns="0"/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Foto 1</a:t>
            </a:r>
          </a:p>
        </p:txBody>
      </p:sp>
      <p:sp>
        <p:nvSpPr>
          <p:cNvPr id="16" name="Bildplatzhalter 14">
            <a:extLst>
              <a:ext uri="{FF2B5EF4-FFF2-40B4-BE49-F238E27FC236}">
                <a16:creationId xmlns:a16="http://schemas.microsoft.com/office/drawing/2014/main" id="{A2A623B8-57D7-CD42-8F45-EBC89AF4E3C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705220" y="1671638"/>
            <a:ext cx="3638681" cy="26114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108000" tIns="108000" rIns="0" bIns="0"/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Foto 1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E6C240F-2408-E63E-9FE2-032B05D6FE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2163" y="4357688"/>
            <a:ext cx="3646487" cy="19367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>
                <a:solidFill>
                  <a:schemeClr val="tx2"/>
                </a:solidFill>
              </a:defRPr>
            </a:lvl1pPr>
            <a:lvl2pPr marL="342900" indent="0">
              <a:buNone/>
              <a:defRPr sz="1000"/>
            </a:lvl2pPr>
            <a:lvl3pPr marL="685800" indent="0">
              <a:buNone/>
              <a:defRPr sz="1000"/>
            </a:lvl3pPr>
            <a:lvl4pPr marL="1028700" indent="0">
              <a:buNone/>
              <a:defRPr sz="1000"/>
            </a:lvl4pPr>
            <a:lvl5pPr marL="1371600" indent="0">
              <a:buNone/>
              <a:defRPr sz="1000"/>
            </a:lvl5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5" name="Textplatzhalter 3">
            <a:extLst>
              <a:ext uri="{FF2B5EF4-FFF2-40B4-BE49-F238E27FC236}">
                <a16:creationId xmlns:a16="http://schemas.microsoft.com/office/drawing/2014/main" id="{B9A75FBB-7023-D2DA-D072-DF7CE70C22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13036" y="4357688"/>
            <a:ext cx="3646487" cy="19367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>
                <a:solidFill>
                  <a:schemeClr val="tx2"/>
                </a:solidFill>
              </a:defRPr>
            </a:lvl1pPr>
            <a:lvl2pPr marL="342900" indent="0">
              <a:buNone/>
              <a:defRPr sz="1000"/>
            </a:lvl2pPr>
            <a:lvl3pPr marL="685800" indent="0">
              <a:buNone/>
              <a:defRPr sz="1000"/>
            </a:lvl3pPr>
            <a:lvl4pPr marL="1028700" indent="0">
              <a:buNone/>
              <a:defRPr sz="1000"/>
            </a:lvl4pPr>
            <a:lvl5pPr marL="1371600" indent="0">
              <a:buNone/>
              <a:defRPr sz="1000"/>
            </a:lvl5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BC80C055-8032-ACF3-893A-346D84E0E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9847" y="546454"/>
            <a:ext cx="7559676" cy="10054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fontAlgn="b">
              <a:lnSpc>
                <a:spcPct val="100000"/>
              </a:lnSpc>
              <a:defRPr/>
            </a:lvl1pPr>
          </a:lstStyle>
          <a:p>
            <a:r>
              <a:rPr lang="de-DE" dirty="0"/>
              <a:t>Hier steht eine Headline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3800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99">
          <p15:clr>
            <a:srgbClr val="A4A3A4"/>
          </p15:clr>
        </p15:guide>
        <p15:guide id="3" pos="5261">
          <p15:clr>
            <a:srgbClr val="A4A3A4"/>
          </p15:clr>
        </p15:guide>
        <p15:guide id="4" orient="horz" pos="599">
          <p15:clr>
            <a:srgbClr val="A4A3A4"/>
          </p15:clr>
        </p15:guide>
        <p15:guide id="5" orient="horz" pos="2867">
          <p15:clr>
            <a:srgbClr val="A4A3A4"/>
          </p15:clr>
        </p15:guide>
        <p15:guide id="6" orient="horz" pos="169">
          <p15:clr>
            <a:srgbClr val="A4A3A4"/>
          </p15:clr>
        </p15:guide>
        <p15:guide id="7" orient="horz" pos="1053">
          <p15:clr>
            <a:srgbClr val="A4A3A4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7299FAD-8720-7C43-9C0D-AB7ED9AC4F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1688" y="2444620"/>
            <a:ext cx="7550149" cy="21067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0" i="0">
                <a:solidFill>
                  <a:schemeClr val="tx1"/>
                </a:solidFill>
                <a:latin typeface="SPD TheSans" panose="020B0502050302020203" pitchFamily="34" charset="77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Funktion</a:t>
            </a:r>
          </a:p>
          <a:p>
            <a:pPr lvl="0"/>
            <a:r>
              <a:rPr lang="de-DE" dirty="0" err="1"/>
              <a:t>xyz@spd.de</a:t>
            </a:r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4B56645-BA1B-B15A-2791-ED508DFE44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14977" y="266699"/>
            <a:ext cx="1941687" cy="458811"/>
          </a:xfrm>
          <a:prstGeom prst="rect">
            <a:avLst/>
          </a:prstGeom>
        </p:spPr>
      </p:pic>
      <p:sp>
        <p:nvSpPr>
          <p:cNvPr id="5" name="Textplatzhalter 2">
            <a:extLst>
              <a:ext uri="{FF2B5EF4-FFF2-40B4-BE49-F238E27FC236}">
                <a16:creationId xmlns:a16="http://schemas.microsoft.com/office/drawing/2014/main" id="{A70BBE9F-2657-F9AB-2CEF-EC40EC55833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0854" y="1184620"/>
            <a:ext cx="7551458" cy="1260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ctr">
              <a:lnSpc>
                <a:spcPts val="4800"/>
              </a:lnSpc>
              <a:spcBef>
                <a:spcPts val="0"/>
              </a:spcBef>
              <a:buNone/>
              <a:defRPr sz="4800" b="0" i="0" baseline="0">
                <a:solidFill>
                  <a:schemeClr val="tx1"/>
                </a:solidFill>
                <a:latin typeface="SPD TheSans Versal ExtraBold" panose="020B0502050302020203" pitchFamily="34" charset="77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2pPr>
            <a:lvl3pPr marL="685800" indent="0">
              <a:lnSpc>
                <a:spcPct val="100000"/>
              </a:lnSpc>
              <a:buNone/>
              <a:defRPr/>
            </a:lvl3pPr>
            <a:lvl4pPr marL="1028700" indent="0">
              <a:lnSpc>
                <a:spcPct val="100000"/>
              </a:lnSpc>
              <a:buNone/>
              <a:defRPr/>
            </a:lvl4pPr>
            <a:lvl5pPr marL="1371600" indent="0">
              <a:lnSpc>
                <a:spcPct val="100000"/>
              </a:lnSpc>
              <a:buNone/>
              <a:defRPr/>
            </a:lvl5pPr>
          </a:lstStyle>
          <a:p>
            <a:pPr lvl="0"/>
            <a:r>
              <a:rPr lang="de-DE" dirty="0"/>
              <a:t>Danke.</a:t>
            </a:r>
          </a:p>
        </p:txBody>
      </p:sp>
    </p:spTree>
    <p:extLst>
      <p:ext uri="{BB962C8B-B14F-4D97-AF65-F5344CB8AC3E}">
        <p14:creationId xmlns:p14="http://schemas.microsoft.com/office/powerpoint/2010/main" val="2298096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99">
          <p15:clr>
            <a:srgbClr val="A4A3A4"/>
          </p15:clr>
        </p15:guide>
        <p15:guide id="3" pos="5261">
          <p15:clr>
            <a:srgbClr val="A4A3A4"/>
          </p15:clr>
        </p15:guide>
        <p15:guide id="5" orient="horz" pos="2867">
          <p15:clr>
            <a:srgbClr val="A4A3A4"/>
          </p15:clr>
        </p15:guide>
        <p15:guide id="6" orient="horz" pos="169">
          <p15:clr>
            <a:srgbClr val="A4A3A4"/>
          </p15:clr>
        </p15:guide>
        <p15:guide id="7" orient="horz" pos="1302" userDrawn="1">
          <p15:clr>
            <a:srgbClr val="A4A3A4"/>
          </p15:clr>
        </p15:guide>
        <p15:guide id="8" orient="horz" pos="1824" userDrawn="1">
          <p15:clr>
            <a:srgbClr val="A4A3A4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c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39313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181">
          <p15:clr>
            <a:srgbClr val="A4A3A4"/>
          </p15:clr>
        </p15:guide>
        <p15:guide id="3" pos="5579">
          <p15:clr>
            <a:srgbClr val="A4A3A4"/>
          </p15:clr>
        </p15:guide>
        <p15:guide id="4" orient="horz" pos="169">
          <p15:clr>
            <a:srgbClr val="A4A3A4"/>
          </p15:clr>
        </p15:guide>
        <p15:guide id="5" pos="499" userDrawn="1">
          <p15:clr>
            <a:srgbClr val="A4A3A4"/>
          </p15:clr>
        </p15:guide>
        <p15:guide id="6" pos="5261" userDrawn="1">
          <p15:clr>
            <a:srgbClr val="A4A3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chart_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65CA6371-5E64-F97A-DA7E-153B4D794D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51" t="7310" r="43923" b="69205"/>
          <a:stretch/>
        </p:blipFill>
        <p:spPr>
          <a:xfrm>
            <a:off x="-1" y="-801"/>
            <a:ext cx="9144001" cy="5148049"/>
          </a:xfrm>
          <a:prstGeom prst="rect">
            <a:avLst/>
          </a:prstGeom>
        </p:spPr>
      </p:pic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F14DE490-3BDA-CA4A-B98A-A47B172A1CA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78015" y="1483622"/>
            <a:ext cx="7587970" cy="2603186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ts val="4800"/>
              </a:lnSpc>
              <a:spcBef>
                <a:spcPts val="0"/>
              </a:spcBef>
              <a:buNone/>
              <a:defRPr sz="4800" b="0" i="0" baseline="0">
                <a:solidFill>
                  <a:schemeClr val="bg1"/>
                </a:solidFill>
                <a:latin typeface="SPD TheSans Versal ExtraBold" panose="020B0502050302020203" pitchFamily="34" charset="77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2pPr>
            <a:lvl3pPr marL="685800" indent="0">
              <a:lnSpc>
                <a:spcPct val="100000"/>
              </a:lnSpc>
              <a:buNone/>
              <a:defRPr/>
            </a:lvl3pPr>
            <a:lvl4pPr marL="1028700" indent="0">
              <a:lnSpc>
                <a:spcPct val="100000"/>
              </a:lnSpc>
              <a:buNone/>
              <a:defRPr/>
            </a:lvl4pPr>
            <a:lvl5pPr marL="1371600" indent="0">
              <a:lnSpc>
                <a:spcPct val="100000"/>
              </a:lnSpc>
              <a:buNone/>
              <a:defRPr/>
            </a:lvl5pPr>
          </a:lstStyle>
          <a:p>
            <a:pPr lvl="0"/>
            <a:r>
              <a:rPr lang="de-DE" dirty="0"/>
              <a:t>Zwischenchart</a:t>
            </a:r>
            <a:br>
              <a:rPr lang="de-DE" dirty="0"/>
            </a:br>
            <a:r>
              <a:rPr lang="de-DE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1651118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049" userDrawn="1">
          <p15:clr>
            <a:srgbClr val="A4A3A4"/>
          </p15:clr>
        </p15:guide>
        <p15:guide id="2" pos="181">
          <p15:clr>
            <a:srgbClr val="A4A3A4"/>
          </p15:clr>
        </p15:guide>
        <p15:guide id="5" pos="5579">
          <p15:clr>
            <a:srgbClr val="A4A3A4"/>
          </p15:clr>
        </p15:guide>
        <p15:guide id="6" orient="horz" pos="169">
          <p15:clr>
            <a:srgbClr val="A4A3A4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chart_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B5CBEFB3-5CF8-1243-E615-7FC5626F3B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513" t="24942" r="43361" b="51568"/>
          <a:stretch/>
        </p:blipFill>
        <p:spPr>
          <a:xfrm>
            <a:off x="0" y="0"/>
            <a:ext cx="9144001" cy="5148049"/>
          </a:xfrm>
          <a:prstGeom prst="rect">
            <a:avLst/>
          </a:prstGeom>
        </p:spPr>
      </p:pic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DF47E34-3401-7644-A5A9-A0B6991ACEC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78015" y="1483622"/>
            <a:ext cx="7587970" cy="2603186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ts val="4800"/>
              </a:lnSpc>
              <a:spcBef>
                <a:spcPts val="0"/>
              </a:spcBef>
              <a:buNone/>
              <a:defRPr sz="4800" b="0" i="0" baseline="0">
                <a:solidFill>
                  <a:schemeClr val="bg1"/>
                </a:solidFill>
                <a:latin typeface="SPD TheSans Versal ExtraBold" panose="020B0502050302020203" pitchFamily="34" charset="77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2pPr>
            <a:lvl3pPr marL="685800" indent="0">
              <a:lnSpc>
                <a:spcPct val="100000"/>
              </a:lnSpc>
              <a:buNone/>
              <a:defRPr/>
            </a:lvl3pPr>
            <a:lvl4pPr marL="1028700" indent="0">
              <a:lnSpc>
                <a:spcPct val="100000"/>
              </a:lnSpc>
              <a:buNone/>
              <a:defRPr/>
            </a:lvl4pPr>
            <a:lvl5pPr marL="1371600" indent="0">
              <a:lnSpc>
                <a:spcPct val="100000"/>
              </a:lnSpc>
              <a:buNone/>
              <a:defRPr/>
            </a:lvl5pPr>
          </a:lstStyle>
          <a:p>
            <a:pPr lvl="0"/>
            <a:r>
              <a:rPr lang="de-DE" dirty="0"/>
              <a:t>Zwischenchart</a:t>
            </a:r>
            <a:br>
              <a:rPr lang="de-DE" dirty="0"/>
            </a:br>
            <a:r>
              <a:rPr lang="de-DE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13142965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A4A3A4"/>
          </p15:clr>
        </p15:guide>
        <p15:guide id="3" pos="5579">
          <p15:clr>
            <a:srgbClr val="A4A3A4"/>
          </p15:clr>
        </p15:guide>
        <p15:guide id="4" orient="horz" pos="169">
          <p15:clr>
            <a:srgbClr val="A4A3A4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chart_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DF47E34-3401-7644-A5A9-A0B6991ACEC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78015" y="1483622"/>
            <a:ext cx="7587970" cy="2603186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ts val="4800"/>
              </a:lnSpc>
              <a:spcBef>
                <a:spcPts val="0"/>
              </a:spcBef>
              <a:buNone/>
              <a:defRPr sz="4800" b="0" i="0" baseline="0">
                <a:solidFill>
                  <a:schemeClr val="tx1"/>
                </a:solidFill>
                <a:latin typeface="SPD TheSans Versal ExtraBold" panose="020B0502050302020203" pitchFamily="34" charset="77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2pPr>
            <a:lvl3pPr marL="685800" indent="0">
              <a:lnSpc>
                <a:spcPct val="100000"/>
              </a:lnSpc>
              <a:buNone/>
              <a:defRPr/>
            </a:lvl3pPr>
            <a:lvl4pPr marL="1028700" indent="0">
              <a:lnSpc>
                <a:spcPct val="100000"/>
              </a:lnSpc>
              <a:buNone/>
              <a:defRPr/>
            </a:lvl4pPr>
            <a:lvl5pPr marL="1371600" indent="0">
              <a:lnSpc>
                <a:spcPct val="100000"/>
              </a:lnSpc>
              <a:buNone/>
              <a:defRPr/>
            </a:lvl5pPr>
          </a:lstStyle>
          <a:p>
            <a:pPr lvl="0"/>
            <a:r>
              <a:rPr lang="de-DE" dirty="0"/>
              <a:t>Zwischenchart</a:t>
            </a:r>
            <a:br>
              <a:rPr lang="de-DE" dirty="0"/>
            </a:br>
            <a:r>
              <a:rPr lang="de-DE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4913089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A4A3A4"/>
          </p15:clr>
        </p15:guide>
        <p15:guide id="3" pos="5579">
          <p15:clr>
            <a:srgbClr val="A4A3A4"/>
          </p15:clr>
        </p15:guide>
        <p15:guide id="4" orient="horz" pos="169">
          <p15:clr>
            <a:srgbClr val="A4A3A4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1A5D4AD0-28B6-5A4E-AFC0-55777DCD75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9847" y="546454"/>
            <a:ext cx="7559676" cy="10054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fontAlgn="b">
              <a:lnSpc>
                <a:spcPct val="100000"/>
              </a:lnSpc>
              <a:defRPr/>
            </a:lvl1pPr>
          </a:lstStyle>
          <a:p>
            <a:r>
              <a:rPr lang="de-DE" dirty="0"/>
              <a:t>Hier steht eine Headline</a:t>
            </a:r>
            <a:endParaRPr lang="en-US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C53F9C3-6B2C-5442-853A-0BD29DBE66F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9847" y="1671363"/>
            <a:ext cx="7560000" cy="28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7256616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99" userDrawn="1">
          <p15:clr>
            <a:srgbClr val="A4A3A4"/>
          </p15:clr>
        </p15:guide>
        <p15:guide id="3" pos="5261" userDrawn="1">
          <p15:clr>
            <a:srgbClr val="A4A3A4"/>
          </p15:clr>
        </p15:guide>
        <p15:guide id="4" orient="horz" pos="599" userDrawn="1">
          <p15:clr>
            <a:srgbClr val="A4A3A4"/>
          </p15:clr>
        </p15:guide>
        <p15:guide id="5" orient="horz" pos="2867" userDrawn="1">
          <p15:clr>
            <a:srgbClr val="A4A3A4"/>
          </p15:clr>
        </p15:guide>
        <p15:guide id="6" orient="horz" pos="169" userDrawn="1">
          <p15:clr>
            <a:srgbClr val="A4A3A4"/>
          </p15:clr>
        </p15:guide>
        <p15:guide id="7" orient="horz" pos="1053" userDrawn="1">
          <p15:clr>
            <a:srgbClr val="A4A3A4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_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9">
            <a:extLst>
              <a:ext uri="{FF2B5EF4-FFF2-40B4-BE49-F238E27FC236}">
                <a16:creationId xmlns:a16="http://schemas.microsoft.com/office/drawing/2014/main" id="{3C7F709E-A00A-9DF8-3B1A-5D10E329210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9848" y="1675432"/>
            <a:ext cx="7559675" cy="2880000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</a:defRPr>
            </a:lvl1pPr>
            <a:lvl2pPr marL="514350" indent="-17145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2pPr>
            <a:lvl3pPr marL="857250" indent="-171450"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</a:defRPr>
            </a:lvl3pPr>
            <a:lvl4pPr marL="1200150" indent="-171450">
              <a:buFont typeface="Arial" panose="020B0604020202020204" pitchFamily="34" charset="0"/>
              <a:buChar char="•"/>
              <a:defRPr sz="1400">
                <a:solidFill>
                  <a:schemeClr val="tx2"/>
                </a:solidFill>
              </a:defRPr>
            </a:lvl4pPr>
            <a:lvl5pPr marL="1543050" indent="-171450"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64DF03-9A52-3FF0-9CB0-6F4EE19CB9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9847" y="546454"/>
            <a:ext cx="7559676" cy="10054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fontAlgn="b">
              <a:lnSpc>
                <a:spcPct val="100000"/>
              </a:lnSpc>
              <a:defRPr/>
            </a:lvl1pPr>
          </a:lstStyle>
          <a:p>
            <a:r>
              <a:rPr lang="de-DE" dirty="0"/>
              <a:t>Hier steht eine Headline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904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99">
          <p15:clr>
            <a:srgbClr val="A4A3A4"/>
          </p15:clr>
        </p15:guide>
        <p15:guide id="3" pos="5261">
          <p15:clr>
            <a:srgbClr val="A4A3A4"/>
          </p15:clr>
        </p15:guide>
        <p15:guide id="4" orient="horz" pos="599">
          <p15:clr>
            <a:srgbClr val="A4A3A4"/>
          </p15:clr>
        </p15:guide>
        <p15:guide id="5" orient="horz" pos="2867">
          <p15:clr>
            <a:srgbClr val="A4A3A4"/>
          </p15:clr>
        </p15:guide>
        <p15:guide id="6" orient="horz" pos="169">
          <p15:clr>
            <a:srgbClr val="A4A3A4"/>
          </p15:clr>
        </p15:guide>
        <p15:guide id="7" orient="horz" pos="1053">
          <p15:clr>
            <a:srgbClr val="A4A3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r Text – WEIS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F6CD5CC-B290-1ACD-1340-8B937D37071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00380" y="3181739"/>
            <a:ext cx="7551458" cy="111113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tx2"/>
                </a:solidFill>
                <a:latin typeface="SPD TheSans ExtraBold" panose="020B0502050302020203" pitchFamily="34" charset="77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dirty="0"/>
              <a:t>Hier steht eine </a:t>
            </a:r>
            <a:r>
              <a:rPr lang="de-DE" dirty="0" err="1"/>
              <a:t>Subhead</a:t>
            </a:r>
            <a:endParaRPr lang="de-DE" dirty="0"/>
          </a:p>
        </p:txBody>
      </p:sp>
      <p:sp>
        <p:nvSpPr>
          <p:cNvPr id="5" name="Textplatzhalter 2">
            <a:extLst>
              <a:ext uri="{FF2B5EF4-FFF2-40B4-BE49-F238E27FC236}">
                <a16:creationId xmlns:a16="http://schemas.microsoft.com/office/drawing/2014/main" id="{675B637A-28B5-142A-4A00-5D4B8AF300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0380" y="950913"/>
            <a:ext cx="7551458" cy="2081958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600" b="0" i="0" baseline="0">
                <a:solidFill>
                  <a:schemeClr val="tx1"/>
                </a:solidFill>
                <a:latin typeface="SPD TheSans Versal ExtraBold" panose="020B0502050302020203" pitchFamily="34" charset="77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2pPr>
            <a:lvl3pPr marL="685800" indent="0">
              <a:lnSpc>
                <a:spcPct val="100000"/>
              </a:lnSpc>
              <a:buNone/>
              <a:defRPr/>
            </a:lvl3pPr>
            <a:lvl4pPr marL="1028700" indent="0">
              <a:lnSpc>
                <a:spcPct val="100000"/>
              </a:lnSpc>
              <a:buNone/>
              <a:defRPr/>
            </a:lvl4pPr>
            <a:lvl5pPr marL="1371600" indent="0">
              <a:lnSpc>
                <a:spcPct val="100000"/>
              </a:lnSpc>
              <a:buNone/>
              <a:defRPr/>
            </a:lvl5pPr>
          </a:lstStyle>
          <a:p>
            <a:pPr lvl="0"/>
            <a:r>
              <a:rPr lang="de-DE" dirty="0"/>
              <a:t>Seite mit großem Text,</a:t>
            </a:r>
            <a:br>
              <a:rPr lang="de-DE" dirty="0"/>
            </a:br>
            <a:r>
              <a:rPr lang="de-DE" dirty="0"/>
              <a:t>wie zum Beispiel einem Zitat </a:t>
            </a:r>
            <a:br>
              <a:rPr lang="de-DE" dirty="0"/>
            </a:br>
            <a:r>
              <a:rPr lang="de-DE" dirty="0"/>
              <a:t>oder ähnlichem.</a:t>
            </a:r>
          </a:p>
        </p:txBody>
      </p:sp>
    </p:spTree>
    <p:extLst>
      <p:ext uri="{BB962C8B-B14F-4D97-AF65-F5344CB8AC3E}">
        <p14:creationId xmlns:p14="http://schemas.microsoft.com/office/powerpoint/2010/main" val="19167504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99">
          <p15:clr>
            <a:srgbClr val="A4A3A4"/>
          </p15:clr>
        </p15:guide>
        <p15:guide id="3" pos="5261">
          <p15:clr>
            <a:srgbClr val="A4A3A4"/>
          </p15:clr>
        </p15:guide>
        <p15:guide id="4" orient="horz" pos="599">
          <p15:clr>
            <a:srgbClr val="A4A3A4"/>
          </p15:clr>
        </p15:guide>
        <p15:guide id="5" orient="horz" pos="2867">
          <p15:clr>
            <a:srgbClr val="A4A3A4"/>
          </p15:clr>
        </p15:guide>
        <p15:guide id="6" orient="horz" pos="169">
          <p15:clr>
            <a:srgbClr val="A4A3A4"/>
          </p15:clr>
        </p15:guide>
        <p15:guide id="7" orient="horz" pos="1053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r Text – RO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F6CD5CC-B290-1ACD-1340-8B937D37071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00380" y="3181739"/>
            <a:ext cx="7551458" cy="111113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tx1"/>
                </a:solidFill>
                <a:latin typeface="SPD TheSans ExtraBold" panose="020B0502050302020203" pitchFamily="34" charset="77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dirty="0"/>
              <a:t>Hier steht eine </a:t>
            </a:r>
            <a:r>
              <a:rPr lang="de-DE" dirty="0" err="1"/>
              <a:t>Subhead</a:t>
            </a:r>
            <a:endParaRPr lang="de-DE" dirty="0"/>
          </a:p>
        </p:txBody>
      </p:sp>
      <p:sp>
        <p:nvSpPr>
          <p:cNvPr id="5" name="Textplatzhalter 2">
            <a:extLst>
              <a:ext uri="{FF2B5EF4-FFF2-40B4-BE49-F238E27FC236}">
                <a16:creationId xmlns:a16="http://schemas.microsoft.com/office/drawing/2014/main" id="{675B637A-28B5-142A-4A00-5D4B8AF300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0380" y="950913"/>
            <a:ext cx="7551458" cy="2081958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600" b="0" i="0" baseline="0">
                <a:solidFill>
                  <a:schemeClr val="tx1"/>
                </a:solidFill>
                <a:latin typeface="SPD TheSans Versal ExtraBold" panose="020B0502050302020203" pitchFamily="34" charset="77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2pPr>
            <a:lvl3pPr marL="685800" indent="0">
              <a:lnSpc>
                <a:spcPct val="100000"/>
              </a:lnSpc>
              <a:buNone/>
              <a:defRPr/>
            </a:lvl3pPr>
            <a:lvl4pPr marL="1028700" indent="0">
              <a:lnSpc>
                <a:spcPct val="100000"/>
              </a:lnSpc>
              <a:buNone/>
              <a:defRPr/>
            </a:lvl4pPr>
            <a:lvl5pPr marL="1371600" indent="0">
              <a:lnSpc>
                <a:spcPct val="100000"/>
              </a:lnSpc>
              <a:buNone/>
              <a:defRPr/>
            </a:lvl5pPr>
          </a:lstStyle>
          <a:p>
            <a:pPr lvl="0"/>
            <a:r>
              <a:rPr lang="de-DE" dirty="0"/>
              <a:t>Seite mit großem Text,</a:t>
            </a:r>
            <a:br>
              <a:rPr lang="de-DE" dirty="0"/>
            </a:br>
            <a:r>
              <a:rPr lang="de-DE" dirty="0"/>
              <a:t>wie zum Beispiel einem Zitat </a:t>
            </a:r>
            <a:br>
              <a:rPr lang="de-DE" dirty="0"/>
            </a:br>
            <a:r>
              <a:rPr lang="de-DE" dirty="0"/>
              <a:t>oder ähnlichem.</a:t>
            </a:r>
          </a:p>
        </p:txBody>
      </p:sp>
    </p:spTree>
    <p:extLst>
      <p:ext uri="{BB962C8B-B14F-4D97-AF65-F5344CB8AC3E}">
        <p14:creationId xmlns:p14="http://schemas.microsoft.com/office/powerpoint/2010/main" val="37531268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99">
          <p15:clr>
            <a:srgbClr val="A4A3A4"/>
          </p15:clr>
        </p15:guide>
        <p15:guide id="3" pos="5261">
          <p15:clr>
            <a:srgbClr val="A4A3A4"/>
          </p15:clr>
        </p15:guide>
        <p15:guide id="4" orient="horz" pos="599">
          <p15:clr>
            <a:srgbClr val="A4A3A4"/>
          </p15:clr>
        </p15:guide>
        <p15:guide id="5" orient="horz" pos="2867">
          <p15:clr>
            <a:srgbClr val="A4A3A4"/>
          </p15:clr>
        </p15:guide>
        <p15:guide id="6" orient="horz" pos="169">
          <p15:clr>
            <a:srgbClr val="A4A3A4"/>
          </p15:clr>
        </p15:guide>
        <p15:guide id="7" orient="horz" pos="1053">
          <p15:clr>
            <a:srgbClr val="A4A3A4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anzseiti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5B758692-66CD-DA44-9EB0-76EF3D56EE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17779" y="4536799"/>
            <a:ext cx="1438884" cy="340001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E44C3EF1-D8A5-F343-B096-22395370850F}"/>
              </a:ext>
            </a:extLst>
          </p:cNvPr>
          <p:cNvSpPr/>
          <p:nvPr userDrawn="1"/>
        </p:nvSpPr>
        <p:spPr>
          <a:xfrm>
            <a:off x="606828" y="4688378"/>
            <a:ext cx="5029201" cy="31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Bildplatzhalter 10">
            <a:extLst>
              <a:ext uri="{FF2B5EF4-FFF2-40B4-BE49-F238E27FC236}">
                <a16:creationId xmlns:a16="http://schemas.microsoft.com/office/drawing/2014/main" id="{98E98FE9-5CB9-C044-AA3E-C75FE91C84D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108000" tIns="108000" anchor="t" anchorCtr="0">
            <a:noAutofit/>
          </a:bodyPr>
          <a:lstStyle>
            <a:lvl1pPr marL="0" indent="0" algn="l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Foto ganzseitig</a:t>
            </a:r>
          </a:p>
        </p:txBody>
      </p:sp>
    </p:spTree>
    <p:extLst>
      <p:ext uri="{BB962C8B-B14F-4D97-AF65-F5344CB8AC3E}">
        <p14:creationId xmlns:p14="http://schemas.microsoft.com/office/powerpoint/2010/main" val="20963685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181" userDrawn="1">
          <p15:clr>
            <a:srgbClr val="A4A3A4"/>
          </p15:clr>
        </p15:guide>
        <p15:guide id="3" pos="5579" userDrawn="1">
          <p15:clr>
            <a:srgbClr val="A4A3A4"/>
          </p15:clr>
        </p15:guide>
        <p15:guide id="4" orient="horz" pos="169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9059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8" r:id="rId2"/>
    <p:sldLayoutId id="2147483675" r:id="rId3"/>
    <p:sldLayoutId id="2147483679" r:id="rId4"/>
    <p:sldLayoutId id="2147483662" r:id="rId5"/>
    <p:sldLayoutId id="2147483680" r:id="rId6"/>
    <p:sldLayoutId id="2147483681" r:id="rId7"/>
    <p:sldLayoutId id="2147483682" r:id="rId8"/>
    <p:sldLayoutId id="2147483670" r:id="rId9"/>
    <p:sldLayoutId id="2147483673" r:id="rId10"/>
    <p:sldLayoutId id="2147483677" r:id="rId11"/>
    <p:sldLayoutId id="2147483671" r:id="rId12"/>
  </p:sldLayoutIdLst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3600" b="0" i="0" kern="1200" cap="all" baseline="0">
          <a:solidFill>
            <a:srgbClr val="E3000F"/>
          </a:solidFill>
          <a:latin typeface="SPD TheSans Versal ExtraBold" panose="020B0502050302020203" pitchFamily="34" charset="77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rgbClr val="E3000F"/>
        </a:buClr>
        <a:buFont typeface="Wingdings" pitchFamily="2" charset="2"/>
        <a:buChar char="§"/>
        <a:defRPr sz="2100" b="0" i="0" kern="1200">
          <a:solidFill>
            <a:schemeClr val="accent2"/>
          </a:solidFill>
          <a:latin typeface="SPD TheSans" panose="020B0502050302020203" pitchFamily="34" charset="77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E3000F"/>
        </a:buClr>
        <a:buFont typeface="Wingdings" pitchFamily="2" charset="2"/>
        <a:buChar char="§"/>
        <a:defRPr sz="1800" b="0" i="0" kern="1200">
          <a:solidFill>
            <a:schemeClr val="accent2"/>
          </a:solidFill>
          <a:latin typeface="SPD TheSans" panose="020B0502050302020203" pitchFamily="34" charset="77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E3000F"/>
        </a:buClr>
        <a:buFont typeface="Wingdings" pitchFamily="2" charset="2"/>
        <a:buChar char="§"/>
        <a:defRPr sz="1500" b="0" i="0" kern="1200">
          <a:solidFill>
            <a:schemeClr val="accent2"/>
          </a:solidFill>
          <a:latin typeface="SPD TheSans" panose="020B0502050302020203" pitchFamily="34" charset="77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E3000F"/>
        </a:buClr>
        <a:buFont typeface="Wingdings" pitchFamily="2" charset="2"/>
        <a:buChar char="§"/>
        <a:defRPr sz="1350" b="0" i="0" kern="1200">
          <a:solidFill>
            <a:schemeClr val="accent2"/>
          </a:solidFill>
          <a:latin typeface="SPD TheSans" panose="020B0502050302020203" pitchFamily="34" charset="77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E3000F"/>
        </a:buClr>
        <a:buFont typeface="Wingdings" pitchFamily="2" charset="2"/>
        <a:buChar char="§"/>
        <a:defRPr sz="1350" b="0" i="0" kern="1200">
          <a:solidFill>
            <a:schemeClr val="accent2"/>
          </a:solidFill>
          <a:latin typeface="SPD TheSans" panose="020B0502050302020203" pitchFamily="34" charset="77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setze-im-internet.de/bgb/__1358.html" TargetMode="External"/><Relationship Id="rId2" Type="http://schemas.openxmlformats.org/officeDocument/2006/relationships/hyperlink" Target="https://www.gesetze-im-internet.de/lpartg/__21.html" TargetMode="Externa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>
            <a:extLst>
              <a:ext uri="{FF2B5EF4-FFF2-40B4-BE49-F238E27FC236}">
                <a16:creationId xmlns:a16="http://schemas.microsoft.com/office/drawing/2014/main" id="{956B7815-FA0A-7D48-9A5D-68365A51D65E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00380" y="2060990"/>
            <a:ext cx="5971680" cy="2043815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algn="l">
              <a:spcAft>
                <a:spcPts val="1200"/>
              </a:spcAft>
              <a:buClr>
                <a:schemeClr val="tx1"/>
              </a:buClr>
              <a:buNone/>
            </a:pPr>
            <a:r>
              <a:rPr lang="de-DE" dirty="0">
                <a:solidFill>
                  <a:schemeClr val="tx2"/>
                </a:solidFill>
                <a:latin typeface="SPD TheSans ExtraBold" panose="020B0502050302020203" pitchFamily="34" charset="77"/>
              </a:rPr>
              <a:t>Bundespolitik und Marktgemeinde</a:t>
            </a:r>
          </a:p>
          <a:p>
            <a:pPr marL="0" indent="0" algn="l">
              <a:spcAft>
                <a:spcPts val="1200"/>
              </a:spcAft>
              <a:buClr>
                <a:schemeClr val="tx1"/>
              </a:buClr>
              <a:buNone/>
            </a:pPr>
            <a:r>
              <a:rPr lang="de-DE" dirty="0">
                <a:solidFill>
                  <a:schemeClr val="tx2"/>
                </a:solidFill>
                <a:latin typeface="SPD TheSans ExtraBold" panose="020B0502050302020203" pitchFamily="34" charset="77"/>
              </a:rPr>
              <a:t>Heike Heubach, MdB</a:t>
            </a:r>
          </a:p>
          <a:p>
            <a:pPr marL="0" indent="0" algn="l">
              <a:spcAft>
                <a:spcPts val="1200"/>
              </a:spcAft>
              <a:buClr>
                <a:schemeClr val="tx1"/>
              </a:buClr>
              <a:buNone/>
            </a:pPr>
            <a:r>
              <a:rPr lang="de-DE" dirty="0">
                <a:solidFill>
                  <a:schemeClr val="tx2"/>
                </a:solidFill>
                <a:latin typeface="SPD TheSans ExtraBold" panose="020B0502050302020203" pitchFamily="34" charset="77"/>
              </a:rPr>
              <a:t>Stefan Heigl, Behindertenbeauftragter</a:t>
            </a:r>
          </a:p>
          <a:p>
            <a:pPr marL="0" indent="0" algn="l">
              <a:spcAft>
                <a:spcPts val="1200"/>
              </a:spcAft>
              <a:buClr>
                <a:schemeClr val="tx1"/>
              </a:buClr>
              <a:buNone/>
            </a:pPr>
            <a:r>
              <a:rPr lang="de-DE" sz="1200" dirty="0">
                <a:solidFill>
                  <a:schemeClr val="tx2"/>
                </a:solidFill>
              </a:rPr>
              <a:t>Veranstaltungsmanagement: Dr. Ulrike Ritter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1F3610B9-A0EA-C847-A7BF-43DC839FE68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00380" y="1226833"/>
            <a:ext cx="5001904" cy="665529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algn="l">
              <a:buNone/>
            </a:pPr>
            <a:r>
              <a:rPr lang="de-DE" sz="4800" dirty="0">
                <a:solidFill>
                  <a:schemeClr val="tx2"/>
                </a:solidFill>
                <a:latin typeface="SPD TheSans ExtraBold" panose="020B0502050302020203" pitchFamily="34" charset="77"/>
              </a:rPr>
              <a:t>Inklusion &amp; Pflege</a:t>
            </a: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EBB7386B-5D22-A347-9890-A616DB8BBA64}"/>
              </a:ext>
            </a:extLst>
          </p:cNvPr>
          <p:cNvGrpSpPr/>
          <p:nvPr/>
        </p:nvGrpSpPr>
        <p:grpSpPr>
          <a:xfrm>
            <a:off x="5831870" y="1892362"/>
            <a:ext cx="2202843" cy="2043815"/>
            <a:chOff x="6506789" y="2662795"/>
            <a:chExt cx="1593114" cy="159311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8611244-6915-0245-B960-932C9452F125}"/>
                </a:ext>
              </a:extLst>
            </p:cNvPr>
            <p:cNvSpPr/>
            <p:nvPr/>
          </p:nvSpPr>
          <p:spPr>
            <a:xfrm>
              <a:off x="6506789" y="2662795"/>
              <a:ext cx="1593114" cy="159311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9831B77F-4F6F-8F45-AE38-62D7B3643CB3}"/>
                </a:ext>
              </a:extLst>
            </p:cNvPr>
            <p:cNvSpPr/>
            <p:nvPr/>
          </p:nvSpPr>
          <p:spPr>
            <a:xfrm rot="21033123">
              <a:off x="6561936" y="2885967"/>
              <a:ext cx="1457934" cy="9852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ts val="3000"/>
                </a:lnSpc>
              </a:pPr>
              <a:r>
                <a:rPr lang="de-DE" sz="3000" dirty="0">
                  <a:solidFill>
                    <a:schemeClr val="bg1"/>
                  </a:solidFill>
                  <a:latin typeface="SPD TheSans ExtraBold" panose="020B0502050302020203" pitchFamily="34" charset="77"/>
                </a:rPr>
                <a:t>Bundes</a:t>
              </a:r>
            </a:p>
            <a:p>
              <a:pPr algn="ctr">
                <a:lnSpc>
                  <a:spcPts val="3000"/>
                </a:lnSpc>
              </a:pPr>
              <a:r>
                <a:rPr lang="de-DE" sz="3000" dirty="0">
                  <a:solidFill>
                    <a:schemeClr val="bg1"/>
                  </a:solidFill>
                  <a:latin typeface="SPD TheSans ExtraBold" panose="020B0502050302020203" pitchFamily="34" charset="77"/>
                </a:rPr>
                <a:t>SPD</a:t>
              </a:r>
            </a:p>
            <a:p>
              <a:pPr algn="ctr">
                <a:lnSpc>
                  <a:spcPts val="3000"/>
                </a:lnSpc>
              </a:pPr>
              <a:r>
                <a:rPr lang="de-DE" sz="3000" dirty="0">
                  <a:solidFill>
                    <a:schemeClr val="bg1"/>
                  </a:solidFill>
                  <a:latin typeface="SPD TheSans ExtraBold" panose="020B0502050302020203" pitchFamily="34" charset="77"/>
                </a:rPr>
                <a:t>&amp; MERING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12344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D45D74E7-1EE6-E27B-2CFD-29AE0F9A67A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8037" y="2496964"/>
            <a:ext cx="7559675" cy="2880000"/>
          </a:xfrm>
        </p:spPr>
        <p:txBody>
          <a:bodyPr/>
          <a:lstStyle/>
          <a:p>
            <a:r>
              <a:rPr lang="de-DE" sz="1800" dirty="0"/>
              <a:t>Verfügbarkeit und Barrierefreiheit von diskriminierungsfreien Gesundheitsdienstleistungen in allen Bundesländern,</a:t>
            </a:r>
            <a:r>
              <a:rPr lang="de-DE" sz="1800" b="1" dirty="0"/>
              <a:t> insbesondere für behinderte Frauen und in ländlichen Gebieten (Gynäkologie), Ausstattung der Praxen und Beratung</a:t>
            </a:r>
          </a:p>
          <a:p>
            <a:r>
              <a:rPr lang="de-DE" sz="1800" dirty="0"/>
              <a:t>regelmäßige Schulungen von Fachkräften im Gesundheitswesen „im Hinblick auf die Menschenrechte, die Menschenwürde, die Autonomie und die Bedürfnisse von Menschen mit Behinderungen“ 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0AFF7AD-2B15-A07D-9820-16FA88EB1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37" y="936381"/>
            <a:ext cx="7743801" cy="646331"/>
          </a:xfrm>
        </p:spPr>
        <p:txBody>
          <a:bodyPr>
            <a:noAutofit/>
          </a:bodyPr>
          <a:lstStyle/>
          <a:p>
            <a:r>
              <a:rPr lang="de-DE" sz="3200" dirty="0"/>
              <a:t>Gesundheitsversorgung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endParaRPr lang="de-DE" sz="28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2B004EA-2508-1005-417F-CABA3551ECCB}"/>
              </a:ext>
            </a:extLst>
          </p:cNvPr>
          <p:cNvSpPr txBox="1"/>
          <p:nvPr/>
        </p:nvSpPr>
        <p:spPr>
          <a:xfrm>
            <a:off x="482880" y="499402"/>
            <a:ext cx="4536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Recht auf Gesundheit nach Artikel 25 UN-BRK</a:t>
            </a:r>
          </a:p>
          <a:p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A6BCB56-3AAD-14A8-685E-B1E7C2EB2F6C}"/>
              </a:ext>
            </a:extLst>
          </p:cNvPr>
          <p:cNvSpPr txBox="1"/>
          <p:nvPr/>
        </p:nvSpPr>
        <p:spPr>
          <a:xfrm>
            <a:off x="482880" y="1432382"/>
            <a:ext cx="75596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Kritik: fehlende Barrierefreiheit von Gesundheitseinrichtungen (Arztpraxen, Therapiepraxen)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31868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0178E9-7524-4FE6-3524-141AC3AD2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8B0F293-4682-2D27-EB02-A64CF93254E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9848" y="1306155"/>
            <a:ext cx="7559675" cy="2880000"/>
          </a:xfrm>
        </p:spPr>
        <p:txBody>
          <a:bodyPr/>
          <a:lstStyle/>
          <a:p>
            <a:pPr marL="0" indent="0">
              <a:buNone/>
            </a:pPr>
            <a:r>
              <a:rPr lang="de-DE" b="1" dirty="0">
                <a:solidFill>
                  <a:schemeClr val="tx1"/>
                </a:solidFill>
              </a:rPr>
              <a:t>Recht auf Gesundheit nach Artikel 25 UN-BRK</a:t>
            </a:r>
          </a:p>
          <a:p>
            <a:r>
              <a:rPr lang="de-DE" b="1" dirty="0"/>
              <a:t>Bundesministerium für Gesundheit: „Aktionsplan für ein diverses, inklusives und barrierefreies Gesundheitswesen“, 2024</a:t>
            </a:r>
          </a:p>
          <a:p>
            <a:r>
              <a:rPr lang="de-DE" b="1" dirty="0">
                <a:solidFill>
                  <a:srgbClr val="C00000"/>
                </a:solidFill>
              </a:rPr>
              <a:t>KRITIK: </a:t>
            </a:r>
            <a:r>
              <a:rPr lang="de-DE" b="1" dirty="0"/>
              <a:t>Absichtserklärung ohne verbindliche Standards</a:t>
            </a:r>
          </a:p>
          <a:p>
            <a:r>
              <a:rPr lang="de-DE" b="1" dirty="0">
                <a:solidFill>
                  <a:srgbClr val="C00000"/>
                </a:solidFill>
              </a:rPr>
              <a:t>VORSCHLAG: </a:t>
            </a:r>
          </a:p>
          <a:p>
            <a:pPr marL="0" indent="0">
              <a:buNone/>
            </a:pPr>
            <a:r>
              <a:rPr lang="de-DE" b="1" dirty="0"/>
              <a:t>   - im Rahmen der Neuzulassung von Arztpraxen Barrierefreiheit </a:t>
            </a:r>
            <a:r>
              <a:rPr lang="de-DE" b="1" u="sng" dirty="0"/>
              <a:t>verpflichtend </a:t>
            </a:r>
            <a:r>
              <a:rPr lang="de-DE" b="1" dirty="0"/>
              <a:t>vorschreiben</a:t>
            </a:r>
          </a:p>
          <a:p>
            <a:pPr marL="0" indent="0">
              <a:buNone/>
            </a:pPr>
            <a:r>
              <a:rPr lang="de-DE" b="1" dirty="0"/>
              <a:t>  - für bereits bestehende Praxen „</a:t>
            </a:r>
            <a:r>
              <a:rPr lang="de-DE" b="1" dirty="0">
                <a:solidFill>
                  <a:schemeClr val="tx1"/>
                </a:solidFill>
              </a:rPr>
              <a:t>angemessene Vorkehrungen</a:t>
            </a:r>
            <a:r>
              <a:rPr lang="de-DE" b="1" dirty="0"/>
              <a:t>“ gemäß Artikel 2 der UN-BRK 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ED8E0B-3F65-D631-49AC-03CD7AE65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Gesundheitsversorgung</a:t>
            </a:r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DA15C3E2-D9AD-6636-9460-EE1BD9B28602}"/>
              </a:ext>
            </a:extLst>
          </p:cNvPr>
          <p:cNvSpPr txBox="1">
            <a:spLocks/>
          </p:cNvSpPr>
          <p:nvPr/>
        </p:nvSpPr>
        <p:spPr>
          <a:xfrm>
            <a:off x="4248404" y="4646889"/>
            <a:ext cx="4580720" cy="277747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E3000F"/>
              </a:buClr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1pPr>
            <a:lvl2pPr marL="3429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2pPr>
            <a:lvl3pPr marL="6858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3pPr>
            <a:lvl4pPr marL="10287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4pPr>
            <a:lvl5pPr marL="13716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Spd.de</a:t>
            </a:r>
          </a:p>
        </p:txBody>
      </p:sp>
    </p:spTree>
    <p:extLst>
      <p:ext uri="{BB962C8B-B14F-4D97-AF65-F5344CB8AC3E}">
        <p14:creationId xmlns:p14="http://schemas.microsoft.com/office/powerpoint/2010/main" val="357718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80A03B-21DC-6E69-B00A-292CBC26B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96574C-3071-CA62-B042-8F46F489DC1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06319" y="1659409"/>
            <a:ext cx="7559675" cy="2880000"/>
          </a:xfrm>
        </p:spPr>
        <p:txBody>
          <a:bodyPr/>
          <a:lstStyle/>
          <a:p>
            <a:pPr marL="0" indent="0">
              <a:buNone/>
            </a:pPr>
            <a:r>
              <a:rPr lang="de-DE" b="1" dirty="0">
                <a:solidFill>
                  <a:schemeClr val="tx1"/>
                </a:solidFill>
              </a:rPr>
              <a:t>Tendenziell Überversorgung </a:t>
            </a:r>
            <a:r>
              <a:rPr lang="de-DE" b="1" dirty="0"/>
              <a:t>mit konventionellen Facharztpraxen </a:t>
            </a:r>
            <a:r>
              <a:rPr lang="de-DE" b="1" dirty="0">
                <a:solidFill>
                  <a:schemeClr val="tx1"/>
                </a:solidFill>
              </a:rPr>
              <a:t>  Mangel </a:t>
            </a:r>
            <a:r>
              <a:rPr lang="de-DE" b="1" dirty="0"/>
              <a:t>an barrierefreien Facharztpraxen (Gynäkologie, Zahnärzte, Kinderärzte) mit entspr. Ausstattung und geschultem Personal</a:t>
            </a:r>
          </a:p>
          <a:p>
            <a:pPr marL="0" indent="0">
              <a:buNone/>
            </a:pPr>
            <a:r>
              <a:rPr lang="de-DE" b="1" dirty="0">
                <a:solidFill>
                  <a:schemeClr val="tx1"/>
                </a:solidFill>
              </a:rPr>
              <a:t>Barrierefreie Arztpraxen in Mering:</a:t>
            </a:r>
          </a:p>
          <a:p>
            <a:r>
              <a:rPr lang="de-DE" b="1" dirty="0"/>
              <a:t>Ärztehaus </a:t>
            </a:r>
          </a:p>
          <a:p>
            <a:r>
              <a:rPr lang="de-DE" b="1" dirty="0"/>
              <a:t>HNO Praxis Florina </a:t>
            </a:r>
            <a:r>
              <a:rPr lang="de-DE" b="1" dirty="0" err="1"/>
              <a:t>Greinwald</a:t>
            </a:r>
            <a:r>
              <a:rPr lang="de-DE" b="1" dirty="0"/>
              <a:t> &amp; Andrea Bichler </a:t>
            </a:r>
          </a:p>
          <a:p>
            <a:pPr marL="0" indent="0">
              <a:buNone/>
            </a:pPr>
            <a:endParaRPr lang="de-DE" b="1" dirty="0"/>
          </a:p>
          <a:p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0ED7803-D524-0050-BDEA-EE0F177DA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dirty="0"/>
              <a:t>Beispiel </a:t>
            </a:r>
            <a:r>
              <a:rPr lang="de-DE" sz="1800" dirty="0" err="1"/>
              <a:t>mering</a:t>
            </a:r>
            <a:r>
              <a:rPr lang="de-DE" sz="1800" dirty="0"/>
              <a:t>:</a:t>
            </a:r>
            <a:br>
              <a:rPr lang="de-DE" dirty="0"/>
            </a:br>
            <a:r>
              <a:rPr lang="de-DE" dirty="0"/>
              <a:t>GESUNDHEITSVERSORGUNG</a:t>
            </a:r>
            <a:br>
              <a:rPr lang="de-DE" dirty="0"/>
            </a:br>
            <a:endParaRPr lang="de-DE" dirty="0"/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9BF77D57-E2C4-36F4-AFAC-8320C7B3E712}"/>
              </a:ext>
            </a:extLst>
          </p:cNvPr>
          <p:cNvSpPr txBox="1">
            <a:spLocks/>
          </p:cNvSpPr>
          <p:nvPr/>
        </p:nvSpPr>
        <p:spPr>
          <a:xfrm>
            <a:off x="4248404" y="4646889"/>
            <a:ext cx="4580720" cy="277747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E3000F"/>
              </a:buClr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1pPr>
            <a:lvl2pPr marL="3429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2pPr>
            <a:lvl3pPr marL="6858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3pPr>
            <a:lvl4pPr marL="10287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4pPr>
            <a:lvl5pPr marL="13716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Spd.de</a:t>
            </a:r>
          </a:p>
        </p:txBody>
      </p:sp>
    </p:spTree>
    <p:extLst>
      <p:ext uri="{BB962C8B-B14F-4D97-AF65-F5344CB8AC3E}">
        <p14:creationId xmlns:p14="http://schemas.microsoft.com/office/powerpoint/2010/main" val="2086266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EA82D-3EA6-9471-EB96-11614D862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155CBF9-F8A6-CACE-B895-84089B2ECCC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06319" y="1659409"/>
            <a:ext cx="7559675" cy="2880000"/>
          </a:xfrm>
        </p:spPr>
        <p:txBody>
          <a:bodyPr/>
          <a:lstStyle/>
          <a:p>
            <a:pPr marL="0" indent="0">
              <a:buNone/>
            </a:pPr>
            <a:r>
              <a:rPr lang="de-DE" b="1" dirty="0">
                <a:solidFill>
                  <a:schemeClr val="bg2"/>
                </a:solidFill>
              </a:rPr>
              <a:t>„Das städtische Gesundheitsreferat hat ein neues Förderprogramm in Höhe von 200.000 Euro aufgelegt. </a:t>
            </a:r>
          </a:p>
          <a:p>
            <a:pPr marL="0" indent="0">
              <a:buNone/>
            </a:pPr>
            <a:r>
              <a:rPr lang="de-DE" b="1" dirty="0"/>
              <a:t>Wer seine* Praxis barrierefrei umbauen oder gestalten will, kann einen Zuschuss von bis zu 20.000 Euro bekommen.</a:t>
            </a:r>
          </a:p>
          <a:p>
            <a:pPr marL="0" indent="0">
              <a:buNone/>
            </a:pPr>
            <a:r>
              <a:rPr lang="de-DE" b="1" dirty="0">
                <a:solidFill>
                  <a:schemeClr val="bg2"/>
                </a:solidFill>
              </a:rPr>
              <a:t>Noch bis zum 31. Dezember 2027 kann man einen Antrag stellen. </a:t>
            </a:r>
            <a:r>
              <a:rPr lang="de-DE" b="1" dirty="0"/>
              <a:t>Informationen zum Förderprogramm und zur Antragstellung erhalten Sie auf der städtischen Internetseite muenchen.de“.</a:t>
            </a:r>
          </a:p>
          <a:p>
            <a:pPr marL="0" indent="0">
              <a:buNone/>
            </a:pPr>
            <a:r>
              <a:rPr lang="de-DE" b="1" dirty="0">
                <a:solidFill>
                  <a:schemeClr val="bg2"/>
                </a:solidFill>
              </a:rPr>
              <a:t>https://stadt.muenchen.de/news/foerderprogramm-fuer-aerzliche-praxen.html</a:t>
            </a:r>
          </a:p>
          <a:p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5C097C5-6436-9E4A-5045-3657F4AE1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dirty="0"/>
              <a:t>Beispiel </a:t>
            </a:r>
            <a:r>
              <a:rPr lang="de-DE" sz="1800" dirty="0" err="1"/>
              <a:t>münchen</a:t>
            </a:r>
            <a:r>
              <a:rPr lang="de-DE" sz="1800" dirty="0"/>
              <a:t>:</a:t>
            </a:r>
            <a:br>
              <a:rPr lang="de-DE" dirty="0"/>
            </a:br>
            <a:r>
              <a:rPr lang="de-DE" dirty="0"/>
              <a:t>GESUNDHEITSVERSORGUNG</a:t>
            </a:r>
            <a:br>
              <a:rPr lang="de-DE" dirty="0"/>
            </a:br>
            <a:endParaRPr lang="de-DE" dirty="0"/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0003F6BA-C825-7810-CAE8-55F23375D894}"/>
              </a:ext>
            </a:extLst>
          </p:cNvPr>
          <p:cNvSpPr txBox="1">
            <a:spLocks/>
          </p:cNvSpPr>
          <p:nvPr/>
        </p:nvSpPr>
        <p:spPr>
          <a:xfrm>
            <a:off x="4248404" y="4646889"/>
            <a:ext cx="4580720" cy="277747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E3000F"/>
              </a:buClr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1pPr>
            <a:lvl2pPr marL="3429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2pPr>
            <a:lvl3pPr marL="6858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3pPr>
            <a:lvl4pPr marL="10287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4pPr>
            <a:lvl5pPr marL="13716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Spd.de</a:t>
            </a:r>
          </a:p>
        </p:txBody>
      </p:sp>
    </p:spTree>
    <p:extLst>
      <p:ext uri="{BB962C8B-B14F-4D97-AF65-F5344CB8AC3E}">
        <p14:creationId xmlns:p14="http://schemas.microsoft.com/office/powerpoint/2010/main" val="2600739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341BAA4-E194-4691-472E-2B2C46C7CB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2162" y="1587883"/>
            <a:ext cx="7559675" cy="2880000"/>
          </a:xfrm>
        </p:spPr>
        <p:txBody>
          <a:bodyPr/>
          <a:lstStyle/>
          <a:p>
            <a:r>
              <a:rPr lang="de-DE" i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Erläuterung der Umsetzung der Barrierefreiheit sowohl schriftlich als auch zeichnerisch</a:t>
            </a:r>
          </a:p>
          <a:p>
            <a:r>
              <a:rPr lang="de-DE" dirty="0">
                <a:solidFill>
                  <a:schemeClr val="tx2">
                    <a:lumMod val="95000"/>
                    <a:lumOff val="5000"/>
                  </a:schemeClr>
                </a:solidFill>
              </a:rPr>
              <a:t>Stand 2023: noch nicht in allen Bundesländern  Teil des Baugenehmigungsverfahrens</a:t>
            </a:r>
            <a:endParaRPr lang="de-DE" dirty="0"/>
          </a:p>
          <a:p>
            <a:r>
              <a:rPr lang="de-DE" dirty="0"/>
              <a:t>Auf Bundesebene: </a:t>
            </a:r>
            <a:r>
              <a:rPr lang="de-DE" b="1" dirty="0"/>
              <a:t>Leitfaden Barrierefreies Bauen:</a:t>
            </a:r>
          </a:p>
          <a:p>
            <a:pPr marL="0" indent="0">
              <a:buNone/>
            </a:pPr>
            <a:r>
              <a:rPr lang="de-DE" dirty="0"/>
              <a:t>	Bauen des Bundes, </a:t>
            </a:r>
            <a:r>
              <a:rPr lang="de-DE" b="1" dirty="0"/>
              <a:t>Verpflichtung nach § 8 BGG </a:t>
            </a:r>
            <a:r>
              <a:rPr lang="de-DE" dirty="0"/>
              <a:t>, </a:t>
            </a:r>
            <a:r>
              <a:rPr lang="de-DE" b="1" dirty="0">
                <a:solidFill>
                  <a:schemeClr val="bg2"/>
                </a:solidFill>
              </a:rPr>
              <a:t>Normreihe DIN 18040 „Barrierefreies Bauen – Planungsgrundlagen</a:t>
            </a:r>
            <a:r>
              <a:rPr lang="de-DE" dirty="0"/>
              <a:t>“ 	</a:t>
            </a:r>
          </a:p>
          <a:p>
            <a:pPr algn="just"/>
            <a:r>
              <a:rPr lang="de-DE" b="1" i="1" dirty="0">
                <a:latin typeface="SPD TheSans" panose="020B0502050302020203" pitchFamily="34" charset="0"/>
              </a:rPr>
              <a:t>DRV Monitoring</a:t>
            </a:r>
            <a:r>
              <a:rPr lang="de-DE" b="1" dirty="0">
                <a:latin typeface="SPD TheSans" panose="020B0502050302020203" pitchFamily="34" charset="0"/>
              </a:rPr>
              <a:t>: </a:t>
            </a:r>
            <a:r>
              <a:rPr lang="de-DE" b="1" dirty="0">
                <a:solidFill>
                  <a:schemeClr val="bg2"/>
                </a:solidFill>
                <a:latin typeface="SPD TheSans" panose="020B0502050302020203" pitchFamily="34" charset="0"/>
              </a:rPr>
              <a:t>Behindertenverbände treffen mit Hoheitsträgern (z.B. Gemeinden) justiziable Zielvereinbarungen </a:t>
            </a:r>
            <a:r>
              <a:rPr lang="de-DE" b="1" dirty="0" err="1">
                <a:solidFill>
                  <a:schemeClr val="bg2"/>
                </a:solidFill>
                <a:latin typeface="SPD TheSans" panose="020B0502050302020203" pitchFamily="34" charset="0"/>
              </a:rPr>
              <a:t>i.B</a:t>
            </a:r>
            <a:r>
              <a:rPr lang="de-DE" b="1" dirty="0">
                <a:solidFill>
                  <a:schemeClr val="bg2"/>
                </a:solidFill>
                <a:latin typeface="SPD TheSans" panose="020B0502050302020203" pitchFamily="34" charset="0"/>
              </a:rPr>
              <a:t>. auf Neubauten und Umbauten</a:t>
            </a:r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DAD544D-FAA4-3934-AF85-D6F1455EC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847" y="546454"/>
            <a:ext cx="7559676" cy="601410"/>
          </a:xfrm>
        </p:spPr>
        <p:txBody>
          <a:bodyPr/>
          <a:lstStyle/>
          <a:p>
            <a:r>
              <a:rPr lang="de-DE" sz="1800" dirty="0"/>
              <a:t>Umsetzungserfolg gemäß Monitoring: </a:t>
            </a:r>
            <a:br>
              <a:rPr lang="de-DE" dirty="0"/>
            </a:br>
            <a:r>
              <a:rPr lang="de-DE" dirty="0" err="1"/>
              <a:t>BauKONZEPT</a:t>
            </a:r>
            <a:r>
              <a:rPr lang="de-DE" dirty="0"/>
              <a:t>   BARRIEREFREIHEIT</a:t>
            </a:r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ED6DADF9-1CB4-02A3-FF6B-4B8CFFC2B36A}"/>
              </a:ext>
            </a:extLst>
          </p:cNvPr>
          <p:cNvSpPr txBox="1">
            <a:spLocks/>
          </p:cNvSpPr>
          <p:nvPr/>
        </p:nvSpPr>
        <p:spPr>
          <a:xfrm>
            <a:off x="4248404" y="4646889"/>
            <a:ext cx="4580720" cy="277747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E3000F"/>
              </a:buClr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1pPr>
            <a:lvl2pPr marL="3429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2pPr>
            <a:lvl3pPr marL="6858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3pPr>
            <a:lvl4pPr marL="10287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4pPr>
            <a:lvl5pPr marL="13716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Spd.de</a:t>
            </a:r>
          </a:p>
        </p:txBody>
      </p:sp>
    </p:spTree>
    <p:extLst>
      <p:ext uri="{BB962C8B-B14F-4D97-AF65-F5344CB8AC3E}">
        <p14:creationId xmlns:p14="http://schemas.microsoft.com/office/powerpoint/2010/main" val="3074210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AF13B93B-B509-84EC-F296-82760623AA8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2162" y="1258573"/>
            <a:ext cx="7559675" cy="2880000"/>
          </a:xfrm>
        </p:spPr>
        <p:txBody>
          <a:bodyPr/>
          <a:lstStyle/>
          <a:p>
            <a:pPr marL="0" indent="0">
              <a:buNone/>
            </a:pPr>
            <a:r>
              <a:rPr lang="de-DE" b="1" dirty="0">
                <a:solidFill>
                  <a:schemeClr val="tx1"/>
                </a:solidFill>
              </a:rPr>
              <a:t>Ö</a:t>
            </a:r>
            <a:r>
              <a:rPr lang="de-DE" b="1" dirty="0"/>
              <a:t>ffentlicher </a:t>
            </a:r>
            <a:r>
              <a:rPr lang="de-DE" b="1" dirty="0" err="1">
                <a:solidFill>
                  <a:schemeClr val="tx1"/>
                </a:solidFill>
              </a:rPr>
              <a:t>P</a:t>
            </a:r>
            <a:r>
              <a:rPr lang="de-DE" b="1" dirty="0" err="1"/>
              <a:t>ersonen</a:t>
            </a:r>
            <a:r>
              <a:rPr lang="de-DE" b="1" dirty="0" err="1">
                <a:solidFill>
                  <a:schemeClr val="tx1"/>
                </a:solidFill>
              </a:rPr>
              <a:t>N</a:t>
            </a:r>
            <a:r>
              <a:rPr lang="de-DE" b="1" dirty="0" err="1"/>
              <a:t>ah</a:t>
            </a:r>
            <a:r>
              <a:rPr lang="de-DE" b="1" dirty="0" err="1">
                <a:solidFill>
                  <a:schemeClr val="tx1"/>
                </a:solidFill>
              </a:rPr>
              <a:t>V</a:t>
            </a:r>
            <a:r>
              <a:rPr lang="de-DE" b="1" dirty="0" err="1"/>
              <a:t>erkehr</a:t>
            </a:r>
            <a:r>
              <a:rPr lang="de-DE" b="1" dirty="0"/>
              <a:t>  </a:t>
            </a:r>
            <a:r>
              <a:rPr lang="de-DE" b="1" dirty="0">
                <a:solidFill>
                  <a:schemeClr val="tx1"/>
                </a:solidFill>
              </a:rPr>
              <a:t>ÖPNV</a:t>
            </a:r>
          </a:p>
          <a:p>
            <a:r>
              <a:rPr lang="de-DE" dirty="0"/>
              <a:t>mit Rollstuhl / Rollator /Assistenzhund in Bus, Bahn, </a:t>
            </a:r>
            <a:r>
              <a:rPr lang="de-DE" i="1" dirty="0"/>
              <a:t>Ruf-Taxi</a:t>
            </a:r>
          </a:p>
          <a:p>
            <a:r>
              <a:rPr lang="de-DE" dirty="0"/>
              <a:t>Neue gesetzliche Vorgaben im BGG seit 2022:</a:t>
            </a:r>
          </a:p>
          <a:p>
            <a:r>
              <a:rPr lang="de-DE" sz="1400" dirty="0"/>
              <a:t>Nach § 12d wird folgender Abschnitt 2b eingefügt:</a:t>
            </a:r>
          </a:p>
          <a:p>
            <a:r>
              <a:rPr lang="de-DE" sz="2400" b="1" dirty="0"/>
              <a:t> </a:t>
            </a:r>
            <a:r>
              <a:rPr lang="de-DE" b="1" i="1" dirty="0">
                <a:solidFill>
                  <a:schemeClr val="tx1"/>
                </a:solidFill>
              </a:rPr>
              <a:t>Träger öffentlicher Gewalt sowie Eigentümer, Besitzer und Betreiber </a:t>
            </a:r>
            <a:r>
              <a:rPr lang="de-DE" sz="1000" dirty="0"/>
              <a:t>von beweglichen oder unbeweglichen Anlagen und Einrichtungen </a:t>
            </a:r>
            <a:r>
              <a:rPr lang="de-DE" b="1" i="1" dirty="0">
                <a:solidFill>
                  <a:schemeClr val="tx1"/>
                </a:solidFill>
              </a:rPr>
              <a:t>dürfen Menschen mit Behinderungen in Begleitung durch ihren Assistenzhund den Zutritt </a:t>
            </a:r>
            <a:r>
              <a:rPr lang="de-DE" sz="1000" i="1" dirty="0"/>
              <a:t>zu ihren typischerweise für den allgemeinen Publikums- und Benutzungsverkehr zugänglichen Anlagen und Einrichtungen </a:t>
            </a:r>
            <a:r>
              <a:rPr lang="de-DE" b="1" i="1" dirty="0">
                <a:solidFill>
                  <a:schemeClr val="tx1"/>
                </a:solidFill>
              </a:rPr>
              <a:t>nicht wegen der Begleitung durch ihren Assistenzhund verweigern</a:t>
            </a:r>
            <a:r>
              <a:rPr lang="de-DE" sz="1000" dirty="0"/>
              <a:t>, soweit nicht der Zutritt mit Assistenzhund eine unverhältnismäßige oder unbillige Belastung darstellen würde. Weitergehende Rechte von Menschen mit Behinderungen bleiben unberührt.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CAEDEB-7752-8248-B9A1-13E16D5A4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847" y="546454"/>
            <a:ext cx="7559676" cy="636887"/>
          </a:xfrm>
        </p:spPr>
        <p:txBody>
          <a:bodyPr/>
          <a:lstStyle/>
          <a:p>
            <a:r>
              <a:rPr lang="de-DE" dirty="0"/>
              <a:t>Barrierefreiheit und Mobilität</a:t>
            </a:r>
          </a:p>
        </p:txBody>
      </p:sp>
    </p:spTree>
    <p:extLst>
      <p:ext uri="{BB962C8B-B14F-4D97-AF65-F5344CB8AC3E}">
        <p14:creationId xmlns:p14="http://schemas.microsoft.com/office/powerpoint/2010/main" val="4223465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489D6-6E4E-2163-715E-69158D6AB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C96208-804B-7EA0-B773-15FF37862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PFLEGEVERSORGUNG MERING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0B01B0-8073-61F7-4E2D-5E2B05DDA45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84153" y="1131749"/>
            <a:ext cx="7575370" cy="3756773"/>
          </a:xfrm>
        </p:spPr>
        <p:txBody>
          <a:bodyPr/>
          <a:lstStyle/>
          <a:p>
            <a:r>
              <a:rPr lang="de-DE" sz="3600" dirty="0"/>
              <a:t>S</a:t>
            </a:r>
            <a:r>
              <a:rPr lang="de-DE" dirty="0"/>
              <a:t>elbstbestimmtes Leben bei Unterstützungsbedarf im Alltag  </a:t>
            </a:r>
          </a:p>
          <a:p>
            <a:r>
              <a:rPr lang="de-DE" b="1" dirty="0">
                <a:solidFill>
                  <a:srgbClr val="C00000"/>
                </a:solidFill>
              </a:rPr>
              <a:t>2023 neues Betreuungsgesetz</a:t>
            </a:r>
          </a:p>
          <a:p>
            <a:r>
              <a:rPr lang="de-DE" b="1" dirty="0">
                <a:solidFill>
                  <a:srgbClr val="C00000"/>
                </a:solidFill>
              </a:rPr>
              <a:t>	</a:t>
            </a:r>
            <a:r>
              <a:rPr lang="de-DE" sz="1200" dirty="0"/>
              <a:t> </a:t>
            </a:r>
            <a:r>
              <a:rPr lang="de-DE" sz="1400" b="1" dirty="0"/>
              <a:t>§ 1821 Abs. 1 Satz 2 BGB formuliert den Grundsatz „</a:t>
            </a:r>
            <a:r>
              <a:rPr lang="de-DE" sz="1400" b="1" u="sng" dirty="0"/>
              <a:t>Unterstützung vor Vertretung</a:t>
            </a:r>
            <a:r>
              <a:rPr lang="de-DE" sz="1400" b="1" dirty="0"/>
              <a:t>“</a:t>
            </a:r>
          </a:p>
          <a:p>
            <a:r>
              <a:rPr lang="de-DE" sz="1800" b="1" dirty="0">
                <a:solidFill>
                  <a:schemeClr val="bg2"/>
                </a:solidFill>
              </a:rPr>
              <a:t>Pflicht zur Wunschbefolgung</a:t>
            </a:r>
            <a:r>
              <a:rPr lang="de-DE" sz="1800" dirty="0"/>
              <a:t>: </a:t>
            </a:r>
            <a:r>
              <a:rPr lang="de-DE" sz="1200" dirty="0"/>
              <a:t>Betreuung, sodass die betreute Person „</a:t>
            </a:r>
            <a:r>
              <a:rPr lang="de-DE" sz="1200" b="1" i="1" dirty="0"/>
              <a:t>im Rahmen ihrer Möglichkeiten ihr Leben nach ihren Wünschen gestalten</a:t>
            </a:r>
            <a:r>
              <a:rPr lang="de-DE" sz="1200" dirty="0"/>
              <a:t>“ kann.</a:t>
            </a:r>
          </a:p>
          <a:p>
            <a:r>
              <a:rPr lang="de-DE" sz="1200" dirty="0">
                <a:solidFill>
                  <a:schemeClr val="bg2"/>
                </a:solidFill>
              </a:rPr>
              <a:t> </a:t>
            </a:r>
            <a:r>
              <a:rPr lang="de-DE" sz="1400" b="1" dirty="0">
                <a:solidFill>
                  <a:schemeClr val="bg2"/>
                </a:solidFill>
              </a:rPr>
              <a:t>Verbesserter  Schutz höchstpersönlicher Lebensbereiche </a:t>
            </a:r>
          </a:p>
          <a:p>
            <a:r>
              <a:rPr lang="de-DE" sz="1400" dirty="0"/>
              <a:t>Nach § 1833 BGB grundsätzlich nur zulässig, wenn sie dem Willen der betreuten Person entspricht.</a:t>
            </a:r>
          </a:p>
          <a:p>
            <a:r>
              <a:rPr lang="de-DE" sz="1400" b="1" dirty="0">
                <a:solidFill>
                  <a:schemeClr val="tx1"/>
                </a:solidFill>
              </a:rPr>
              <a:t>=&gt; Hohe Nachfrage nach Verhinderungspflege </a:t>
            </a:r>
            <a:r>
              <a:rPr lang="de-DE" sz="1400" dirty="0"/>
              <a:t>(z.B. bei Urlaub / Erkrankung der pflegenden Personen)</a:t>
            </a:r>
          </a:p>
          <a:p>
            <a:r>
              <a:rPr lang="de-DE" sz="1400" b="1" dirty="0">
                <a:solidFill>
                  <a:schemeClr val="tx1"/>
                </a:solidFill>
              </a:rPr>
              <a:t>=&gt;  Verstärke Nutzung der ambulanten Leistungen </a:t>
            </a:r>
            <a:r>
              <a:rPr lang="de-DE" sz="1400" dirty="0"/>
              <a:t>bzw. des Sachleistungsetats in Abhängigkeit von Pflege- oder Behinderungsgraden / vollständige Kostendeckung durch die Kassen /verbleibender Pflegegeldanteil</a:t>
            </a:r>
          </a:p>
          <a:p>
            <a:endParaRPr lang="de-DE" sz="1200" dirty="0"/>
          </a:p>
          <a:p>
            <a:endParaRPr lang="de-DE" sz="1200" dirty="0"/>
          </a:p>
          <a:p>
            <a:endParaRPr lang="de-DE" sz="1200" b="1" dirty="0"/>
          </a:p>
          <a:p>
            <a:br>
              <a:rPr lang="de-DE" b="1" dirty="0">
                <a:solidFill>
                  <a:srgbClr val="C00000"/>
                </a:solidFill>
              </a:rPr>
            </a:br>
            <a:endParaRPr lang="de-DE" b="1" dirty="0">
              <a:solidFill>
                <a:srgbClr val="C00000"/>
              </a:solidFill>
            </a:endParaRPr>
          </a:p>
          <a:p>
            <a:endParaRPr lang="de-DE" dirty="0"/>
          </a:p>
          <a:p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30523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79A02-9CD1-C8F9-6322-FFDD4FFE8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1C772AE-C4F1-016B-1E7E-E5AB8121CE8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84477" y="1289348"/>
            <a:ext cx="7798783" cy="2880000"/>
          </a:xfrm>
        </p:spPr>
        <p:txBody>
          <a:bodyPr/>
          <a:lstStyle/>
          <a:p>
            <a:pPr marL="0" indent="0">
              <a:buNone/>
            </a:pPr>
            <a:r>
              <a:rPr lang="de-DE" b="1" dirty="0">
                <a:solidFill>
                  <a:schemeClr val="tx1"/>
                </a:solidFill>
              </a:rPr>
              <a:t>KOSTEN für die Gemeinde </a:t>
            </a:r>
          </a:p>
          <a:p>
            <a:pPr marL="0" indent="0">
              <a:buNone/>
            </a:pPr>
            <a:r>
              <a:rPr lang="de-DE" b="1" dirty="0">
                <a:solidFill>
                  <a:schemeClr val="tx1"/>
                </a:solidFill>
              </a:rPr>
              <a:t>Durch Pflegeeinrichtungen:</a:t>
            </a:r>
          </a:p>
          <a:p>
            <a:pPr marL="0" indent="0">
              <a:buNone/>
            </a:pPr>
            <a:endParaRPr lang="de-DE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b="1" dirty="0">
                <a:solidFill>
                  <a:schemeClr val="tx1"/>
                </a:solidFill>
              </a:rPr>
              <a:t>Durch Inklusionsförderung:</a:t>
            </a:r>
          </a:p>
          <a:p>
            <a:pPr marL="0" indent="0">
              <a:buNone/>
            </a:pPr>
            <a:r>
              <a:rPr lang="de-DE" b="1" dirty="0">
                <a:solidFill>
                  <a:schemeClr val="tx1"/>
                </a:solidFill>
              </a:rPr>
              <a:t>- Baumaßnahmen, Umbauten</a:t>
            </a:r>
          </a:p>
          <a:p>
            <a:pPr marL="0" indent="0">
              <a:buNone/>
            </a:pPr>
            <a:r>
              <a:rPr lang="de-DE" b="1" dirty="0">
                <a:solidFill>
                  <a:schemeClr val="tx1"/>
                </a:solidFill>
              </a:rPr>
              <a:t>- Arztpraxen Fördermittel für Umbauten </a:t>
            </a:r>
          </a:p>
          <a:p>
            <a:pPr marL="0" indent="0">
              <a:buNone/>
            </a:pPr>
            <a:r>
              <a:rPr lang="de-DE" b="1" dirty="0">
                <a:solidFill>
                  <a:schemeClr val="tx1"/>
                </a:solidFill>
              </a:rPr>
              <a:t>- Kita Inklusionsanteil erhöhen (regionales Umfeld)</a:t>
            </a:r>
          </a:p>
          <a:p>
            <a:pPr marL="0" indent="0">
              <a:buNone/>
            </a:pPr>
            <a:r>
              <a:rPr lang="de-DE" b="1" dirty="0">
                <a:solidFill>
                  <a:schemeClr val="tx1"/>
                </a:solidFill>
              </a:rPr>
              <a:t>- Regionales Monitoring verbessern – Zielvereinbarungen</a:t>
            </a:r>
          </a:p>
          <a:p>
            <a:pPr marL="0" indent="0">
              <a:buNone/>
            </a:pPr>
            <a:endParaRPr lang="de-DE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b="1" dirty="0">
                <a:solidFill>
                  <a:schemeClr val="tx1"/>
                </a:solidFill>
              </a:rPr>
              <a:t>Vorschlag: Sonderetat Inklusion und teilstationäre Pflege </a:t>
            </a:r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AA9DA6-8B59-92AE-6580-AC0FF187B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Inklusion und Pflege Mering</a:t>
            </a:r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03B5811A-1076-6AC2-96FA-6076ACD88D68}"/>
              </a:ext>
            </a:extLst>
          </p:cNvPr>
          <p:cNvSpPr txBox="1">
            <a:spLocks/>
          </p:cNvSpPr>
          <p:nvPr/>
        </p:nvSpPr>
        <p:spPr>
          <a:xfrm>
            <a:off x="4248404" y="4646889"/>
            <a:ext cx="4580720" cy="277747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E3000F"/>
              </a:buClr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1pPr>
            <a:lvl2pPr marL="3429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2pPr>
            <a:lvl3pPr marL="6858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3pPr>
            <a:lvl4pPr marL="10287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4pPr>
            <a:lvl5pPr marL="13716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Spd.de</a:t>
            </a:r>
          </a:p>
        </p:txBody>
      </p:sp>
    </p:spTree>
    <p:extLst>
      <p:ext uri="{BB962C8B-B14F-4D97-AF65-F5344CB8AC3E}">
        <p14:creationId xmlns:p14="http://schemas.microsoft.com/office/powerpoint/2010/main" val="1549926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01F41-35F2-FCD2-4ED1-DCBC02E68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CCFB000-5F78-C0F3-34B5-2929FF9F162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9849" y="1766889"/>
            <a:ext cx="7559675" cy="2880000"/>
          </a:xfrm>
        </p:spPr>
        <p:txBody>
          <a:bodyPr/>
          <a:lstStyle/>
          <a:p>
            <a:pPr marL="0" indent="0">
              <a:buNone/>
            </a:pPr>
            <a:r>
              <a:rPr lang="de-DE" b="1" dirty="0">
                <a:solidFill>
                  <a:schemeClr val="tx1"/>
                </a:solidFill>
              </a:rPr>
              <a:t>Recht auf Gesundheit nach Artikel 25 UN-BRK</a:t>
            </a:r>
          </a:p>
          <a:p>
            <a:pPr marL="0" indent="0">
              <a:buNone/>
            </a:pPr>
            <a:r>
              <a:rPr lang="de-DE" sz="1800" b="1" dirty="0"/>
              <a:t>fehlende Barrierefreiheit von Gesundheitseinrichtungen </a:t>
            </a:r>
          </a:p>
          <a:p>
            <a:r>
              <a:rPr lang="de-DE" sz="1800" dirty="0"/>
              <a:t> Mangel an qualifizierten Fachkräften im Gesundheitswesen, die in der Kommunikation in barrierefreien Methoden und Formen geschult sind. </a:t>
            </a:r>
          </a:p>
          <a:p>
            <a:r>
              <a:rPr lang="de-DE" sz="1800" dirty="0"/>
              <a:t>Außen- und Innenarchitektur, technische Ausstattung, Mobiliar </a:t>
            </a:r>
          </a:p>
          <a:p>
            <a:r>
              <a:rPr lang="de-DE" sz="1800" dirty="0"/>
              <a:t>mangelnde Gesundheitsversorgung von Menschen mit kognitiver und/oder psychosozialer Behinderung in Deutschland. </a:t>
            </a:r>
          </a:p>
          <a:p>
            <a:r>
              <a:rPr lang="de-DE" sz="1800" dirty="0"/>
              <a:t>Fehlende Rechtsvorschriften im Bürgerlichen Gesetzbuch (BGB) zur Sicherstellung informierter Einwilligungen in barrierefreien Formaten vor jedem medizinischen Eingriff 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74EBB35-4609-A8DE-2B84-708CEB925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848" y="1138955"/>
            <a:ext cx="7559676" cy="1005476"/>
          </a:xfrm>
        </p:spPr>
        <p:txBody>
          <a:bodyPr/>
          <a:lstStyle/>
          <a:p>
            <a:r>
              <a:rPr lang="de-DE" dirty="0"/>
              <a:t>Gesundheitsversorgung</a:t>
            </a:r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BC711A0A-BC1C-3CCE-1D57-5F55C4A8F087}"/>
              </a:ext>
            </a:extLst>
          </p:cNvPr>
          <p:cNvSpPr txBox="1">
            <a:spLocks/>
          </p:cNvSpPr>
          <p:nvPr/>
        </p:nvSpPr>
        <p:spPr>
          <a:xfrm>
            <a:off x="4248404" y="4646889"/>
            <a:ext cx="4580720" cy="277747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E3000F"/>
              </a:buClr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1pPr>
            <a:lvl2pPr marL="3429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2pPr>
            <a:lvl3pPr marL="6858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3pPr>
            <a:lvl4pPr marL="10287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4pPr>
            <a:lvl5pPr marL="13716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Spd.de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5C8AD37-4861-1E06-15ED-60CFFB0D0032}"/>
              </a:ext>
            </a:extLst>
          </p:cNvPr>
          <p:cNvSpPr txBox="1"/>
          <p:nvPr/>
        </p:nvSpPr>
        <p:spPr>
          <a:xfrm>
            <a:off x="702572" y="768485"/>
            <a:ext cx="6116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Kritikpunkte des Monitoring 2: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90061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F1A0B6-CC5B-BABD-66E9-5752A5C99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A63FE5-BAD9-E1CE-EA81-AB8D18E58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PFLEGEDIENSTLEISTUNGEN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3841713-4E85-F35D-4BFD-D941659C04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84153" y="1131749"/>
            <a:ext cx="7575370" cy="3756773"/>
          </a:xfrm>
        </p:spPr>
        <p:txBody>
          <a:bodyPr/>
          <a:lstStyle/>
          <a:p>
            <a:r>
              <a:rPr lang="de-DE" dirty="0"/>
              <a:t>Unterstützungsformen: Sachdienstleistungen/Pflegegeld</a:t>
            </a:r>
          </a:p>
          <a:p>
            <a:r>
              <a:rPr lang="de-DE" sz="1400" dirty="0">
                <a:solidFill>
                  <a:schemeClr val="tx1"/>
                </a:solidFill>
              </a:rPr>
              <a:t>Landespflegegeld/Entlastungsbetrag (aktuell gekürzt): </a:t>
            </a:r>
          </a:p>
          <a:p>
            <a:r>
              <a:rPr lang="de-DE" sz="1400" dirty="0">
                <a:solidFill>
                  <a:srgbClr val="00B050"/>
                </a:solidFill>
              </a:rPr>
              <a:t>JÄHRLICH 500 EUR Bayern, 1.593 EUR NRW</a:t>
            </a:r>
            <a:r>
              <a:rPr lang="de-DE" sz="1400" dirty="0"/>
              <a:t>, </a:t>
            </a:r>
            <a:r>
              <a:rPr lang="de-DE" sz="1400" dirty="0">
                <a:solidFill>
                  <a:srgbClr val="0070C0"/>
                </a:solidFill>
              </a:rPr>
              <a:t>monatlich: 384 / 192 Euro (Rheinland Pfalz)  </a:t>
            </a:r>
            <a:r>
              <a:rPr lang="de-DE" sz="1400" dirty="0" err="1">
                <a:solidFill>
                  <a:srgbClr val="0070C0"/>
                </a:solidFill>
              </a:rPr>
              <a:t>Erw</a:t>
            </a:r>
            <a:r>
              <a:rPr lang="de-DE" sz="1400" dirty="0">
                <a:solidFill>
                  <a:srgbClr val="0070C0"/>
                </a:solidFill>
              </a:rPr>
              <a:t>./Kind, Aufstockung des Pflegegeldes bei Behinderung</a:t>
            </a:r>
          </a:p>
          <a:p>
            <a:r>
              <a:rPr lang="de-DE" sz="1400" dirty="0">
                <a:solidFill>
                  <a:schemeClr val="tx1"/>
                </a:solidFill>
                <a:latin typeface="SPD TheSans ExtraBold" panose="020B0802050302020203" pitchFamily="34" charset="0"/>
              </a:rPr>
              <a:t>Hauptbeträge monatlich:</a:t>
            </a:r>
          </a:p>
          <a:p>
            <a:endParaRPr lang="de-DE" sz="1400" dirty="0">
              <a:solidFill>
                <a:schemeClr val="tx1"/>
              </a:solidFill>
              <a:latin typeface="SPD TheSans ExtraBold" panose="020B0802050302020203" pitchFamily="34" charset="0"/>
            </a:endParaRPr>
          </a:p>
          <a:p>
            <a:endParaRPr lang="de-DE" sz="1400" dirty="0">
              <a:solidFill>
                <a:schemeClr val="tx1"/>
              </a:solidFill>
              <a:latin typeface="SPD TheSans ExtraBold" panose="020B0802050302020203" pitchFamily="34" charset="0"/>
            </a:endParaRPr>
          </a:p>
          <a:p>
            <a:endParaRPr lang="de-DE" sz="1400" dirty="0">
              <a:solidFill>
                <a:schemeClr val="tx1"/>
              </a:solidFill>
              <a:latin typeface="SPD TheSans ExtraBold" panose="020B0802050302020203" pitchFamily="34" charset="0"/>
            </a:endParaRPr>
          </a:p>
          <a:p>
            <a:endParaRPr lang="de-DE" sz="1400" dirty="0">
              <a:solidFill>
                <a:schemeClr val="tx1"/>
              </a:solidFill>
              <a:latin typeface="SPD TheSans ExtraBold" panose="020B0802050302020203" pitchFamily="34" charset="0"/>
            </a:endParaRPr>
          </a:p>
          <a:p>
            <a:endParaRPr lang="de-DE" sz="1400" dirty="0">
              <a:solidFill>
                <a:schemeClr val="tx1"/>
              </a:solidFill>
              <a:latin typeface="SPD TheSans ExtraBold" panose="020B0802050302020203" pitchFamily="34" charset="0"/>
            </a:endParaRPr>
          </a:p>
          <a:p>
            <a:endParaRPr lang="de-DE" sz="1400" dirty="0">
              <a:solidFill>
                <a:schemeClr val="tx1"/>
              </a:solidFill>
              <a:latin typeface="SPD TheSans ExtraBold" panose="020B0802050302020203" pitchFamily="34" charset="0"/>
            </a:endParaRPr>
          </a:p>
          <a:p>
            <a:r>
              <a:rPr lang="de-DE" sz="1400" dirty="0">
                <a:solidFill>
                  <a:schemeClr val="tx1"/>
                </a:solidFill>
                <a:latin typeface="SPD TheSans ExtraBold" panose="020B0802050302020203" pitchFamily="34" charset="0"/>
              </a:rPr>
              <a:t>KURZZEITPFLEGE: 843 € pro Jahr</a:t>
            </a:r>
          </a:p>
          <a:p>
            <a:r>
              <a:rPr lang="de-DE" sz="1400" dirty="0">
                <a:solidFill>
                  <a:schemeClr val="tx1"/>
                </a:solidFill>
                <a:latin typeface="SPD TheSans ExtraBold" panose="020B0802050302020203" pitchFamily="34" charset="0"/>
              </a:rPr>
              <a:t>VERHINDERUNGSPFLEGE:  1.612 € pro Jahr</a:t>
            </a:r>
          </a:p>
          <a:p>
            <a:endParaRPr lang="de-DE" sz="1400" dirty="0">
              <a:solidFill>
                <a:schemeClr val="tx1"/>
              </a:solidFill>
              <a:latin typeface="SPD TheSans ExtraBold" panose="020B0802050302020203" pitchFamily="34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7ABFA84-318E-C82B-1AA9-74DD429228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936543"/>
              </p:ext>
            </p:extLst>
          </p:nvPr>
        </p:nvGraphicFramePr>
        <p:xfrm>
          <a:off x="784153" y="2571750"/>
          <a:ext cx="7155435" cy="16655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1087">
                  <a:extLst>
                    <a:ext uri="{9D8B030D-6E8A-4147-A177-3AD203B41FA5}">
                      <a16:colId xmlns:a16="http://schemas.microsoft.com/office/drawing/2014/main" val="489598489"/>
                    </a:ext>
                  </a:extLst>
                </a:gridCol>
                <a:gridCol w="1431087">
                  <a:extLst>
                    <a:ext uri="{9D8B030D-6E8A-4147-A177-3AD203B41FA5}">
                      <a16:colId xmlns:a16="http://schemas.microsoft.com/office/drawing/2014/main" val="1622470598"/>
                    </a:ext>
                  </a:extLst>
                </a:gridCol>
                <a:gridCol w="1431087">
                  <a:extLst>
                    <a:ext uri="{9D8B030D-6E8A-4147-A177-3AD203B41FA5}">
                      <a16:colId xmlns:a16="http://schemas.microsoft.com/office/drawing/2014/main" val="3210470508"/>
                    </a:ext>
                  </a:extLst>
                </a:gridCol>
                <a:gridCol w="1431087">
                  <a:extLst>
                    <a:ext uri="{9D8B030D-6E8A-4147-A177-3AD203B41FA5}">
                      <a16:colId xmlns:a16="http://schemas.microsoft.com/office/drawing/2014/main" val="4136124107"/>
                    </a:ext>
                  </a:extLst>
                </a:gridCol>
                <a:gridCol w="1431087">
                  <a:extLst>
                    <a:ext uri="{9D8B030D-6E8A-4147-A177-3AD203B41FA5}">
                      <a16:colId xmlns:a16="http://schemas.microsoft.com/office/drawing/2014/main" val="2351926458"/>
                    </a:ext>
                  </a:extLst>
                </a:gridCol>
              </a:tblGrid>
              <a:tr h="2297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200" kern="100">
                          <a:effectLst/>
                        </a:rPr>
                        <a:t> </a:t>
                      </a:r>
                      <a:endParaRPr lang="de-DE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200" kern="100" dirty="0">
                          <a:effectLst/>
                        </a:rPr>
                        <a:t> 2</a:t>
                      </a:r>
                      <a:endParaRPr lang="de-DE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200" kern="100">
                          <a:effectLst/>
                        </a:rPr>
                        <a:t> 3</a:t>
                      </a:r>
                      <a:endParaRPr lang="de-DE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200" kern="100" dirty="0">
                          <a:effectLst/>
                        </a:rPr>
                        <a:t> 4</a:t>
                      </a:r>
                      <a:endParaRPr lang="de-DE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200" kern="100">
                          <a:effectLst/>
                        </a:rPr>
                        <a:t> 5</a:t>
                      </a:r>
                      <a:endParaRPr lang="de-DE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76442927"/>
                  </a:ext>
                </a:extLst>
              </a:tr>
              <a:tr h="7178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200" kern="100" dirty="0">
                          <a:effectLst/>
                        </a:rPr>
                        <a:t>Pflegegeld (40% prozentual umgewidmet)     </a:t>
                      </a:r>
                      <a:endParaRPr lang="de-DE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200" kern="100">
                          <a:effectLst/>
                        </a:rPr>
                        <a:t>316 €</a:t>
                      </a:r>
                      <a:endParaRPr lang="de-DE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200" kern="100">
                          <a:effectLst/>
                        </a:rPr>
                        <a:t>545 €</a:t>
                      </a:r>
                      <a:endParaRPr lang="de-DE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200" kern="100">
                          <a:effectLst/>
                        </a:rPr>
                        <a:t>728 €</a:t>
                      </a:r>
                      <a:endParaRPr lang="de-DE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200" kern="100" dirty="0">
                          <a:effectLst/>
                        </a:rPr>
                        <a:t>901 €</a:t>
                      </a:r>
                      <a:endParaRPr lang="de-DE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82680990"/>
                  </a:ext>
                </a:extLst>
              </a:tr>
              <a:tr h="7178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200" kern="100" dirty="0">
                          <a:effectLst/>
                        </a:rPr>
                        <a:t>Pflegesachleistungen (ohne Abzug d. Pflegegeld)</a:t>
                      </a:r>
                      <a:endParaRPr lang="de-DE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200" kern="100">
                          <a:effectLst/>
                        </a:rPr>
                        <a:t> 689 €</a:t>
                      </a:r>
                      <a:endParaRPr lang="de-DE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200" kern="100">
                          <a:effectLst/>
                        </a:rPr>
                        <a:t> 1.298 €</a:t>
                      </a:r>
                      <a:endParaRPr lang="de-DE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200" kern="100">
                          <a:effectLst/>
                        </a:rPr>
                        <a:t> 1.612 €</a:t>
                      </a:r>
                      <a:endParaRPr lang="de-DE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200" kern="100" dirty="0">
                          <a:effectLst/>
                        </a:rPr>
                        <a:t> 1.995 €</a:t>
                      </a:r>
                      <a:endParaRPr lang="de-DE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02529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183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AF2027C-6F86-88A8-0C92-FDF68D1390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9007" y="1076268"/>
            <a:ext cx="8365985" cy="2732793"/>
          </a:xfrm>
        </p:spPr>
        <p:txBody>
          <a:bodyPr/>
          <a:lstStyle/>
          <a:p>
            <a:r>
              <a:rPr lang="de-DE" b="1" dirty="0"/>
              <a:t>2009</a:t>
            </a:r>
            <a:endParaRPr lang="de-DE" dirty="0"/>
          </a:p>
          <a:p>
            <a:r>
              <a:rPr lang="de-DE" sz="3600" b="1" dirty="0">
                <a:latin typeface="SPD TheSans" panose="020B0502050302020203" pitchFamily="34" charset="0"/>
              </a:rPr>
              <a:t>Inkrafttreten der</a:t>
            </a:r>
          </a:p>
          <a:p>
            <a:r>
              <a:rPr lang="de-DE" sz="3600" b="1" dirty="0"/>
              <a:t>UN-</a:t>
            </a:r>
            <a:r>
              <a:rPr lang="de-DE" sz="3600" b="1" u="sng" dirty="0">
                <a:latin typeface="SPD TheSans" panose="020B0502050302020203" pitchFamily="34" charset="0"/>
              </a:rPr>
              <a:t>Behindertenrechtskonvention</a:t>
            </a:r>
            <a:endParaRPr lang="de-DE" sz="3600" b="1" u="sng" dirty="0"/>
          </a:p>
          <a:p>
            <a:r>
              <a:rPr lang="de-DE" sz="3600" b="1" dirty="0"/>
              <a:t>(UN-BRK)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F40B8841-89A4-1F88-01AF-8AFD45C474F9}"/>
              </a:ext>
            </a:extLst>
          </p:cNvPr>
          <p:cNvSpPr txBox="1">
            <a:spLocks/>
          </p:cNvSpPr>
          <p:nvPr/>
        </p:nvSpPr>
        <p:spPr>
          <a:xfrm>
            <a:off x="4248404" y="4646889"/>
            <a:ext cx="4580720" cy="277747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E3000F"/>
              </a:buClr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1pPr>
            <a:lvl2pPr marL="3429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2pPr>
            <a:lvl3pPr marL="6858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3pPr>
            <a:lvl4pPr marL="10287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4pPr>
            <a:lvl5pPr marL="13716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Spd.de</a:t>
            </a:r>
          </a:p>
        </p:txBody>
      </p:sp>
    </p:spTree>
    <p:extLst>
      <p:ext uri="{BB962C8B-B14F-4D97-AF65-F5344CB8AC3E}">
        <p14:creationId xmlns:p14="http://schemas.microsoft.com/office/powerpoint/2010/main" val="7026448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C8BE8B-6501-1F6F-B9C9-679A46A16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358425-C527-E115-960F-D90D6D691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PFLEGEDIENSTLEISTUNGEN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1D54B81-63CD-83F5-1C2F-43B33CE8F2B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84153" y="1131749"/>
            <a:ext cx="7575370" cy="3756773"/>
          </a:xfrm>
        </p:spPr>
        <p:txBody>
          <a:bodyPr/>
          <a:lstStyle/>
          <a:p>
            <a:r>
              <a:rPr lang="de-DE" sz="3600" dirty="0"/>
              <a:t>S</a:t>
            </a:r>
            <a:r>
              <a:rPr lang="de-DE" dirty="0"/>
              <a:t>elbstbestimmtes Wohnen bei Unterstützungsbedarf im Alltag  </a:t>
            </a:r>
          </a:p>
          <a:p>
            <a:r>
              <a:rPr lang="de-DE" b="1" dirty="0">
                <a:solidFill>
                  <a:srgbClr val="C00000"/>
                </a:solidFill>
              </a:rPr>
              <a:t>Pflege- und Wohnmodelle (mit oder ohne Betreuungshilfe):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Unterstützung durch Angehörige oder ausgewählte Personen (Pflegegeld)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Unterstützung durch Dienstleister (ehrenamtlich oder gewerblich) (Sachleistungsetat)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Betreutes Wohnen in eigenen Räumlichkeiten (Miete/Kauf, Pflegegeld)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Unterstützung durch Angehörige und Kurzzeitpflege oder Verhinderungspflege (Pflegegeld, Sachleistung)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Unterstützung durch Angehörige und Tagespflege (Pflegegeld, Sachleistung, Kurzzeitpflege)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Wohnen in einer Pflegeeinrichtung (Sachleistung, Eigenbeteiligung)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76263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2CCEC9-815B-DDCB-E1D5-9B2E136F0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PFLEGEDIENSTLEISTUNGEN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DBEFB94-D32C-1795-24BD-E8A5E7F77C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84153" y="1131749"/>
            <a:ext cx="7575370" cy="3756773"/>
          </a:xfrm>
        </p:spPr>
        <p:txBody>
          <a:bodyPr/>
          <a:lstStyle/>
          <a:p>
            <a:r>
              <a:rPr lang="de-DE" sz="3600" dirty="0"/>
              <a:t>S</a:t>
            </a:r>
            <a:r>
              <a:rPr lang="de-DE" dirty="0"/>
              <a:t>elbstbestimmtes Leben bei Unterstützungsbedarf im Alltag  </a:t>
            </a:r>
          </a:p>
          <a:p>
            <a:r>
              <a:rPr lang="de-DE" b="1" dirty="0">
                <a:solidFill>
                  <a:srgbClr val="C00000"/>
                </a:solidFill>
              </a:rPr>
              <a:t>2023 neues Betreuungsgesetz</a:t>
            </a:r>
          </a:p>
          <a:p>
            <a:r>
              <a:rPr lang="de-DE" b="1" dirty="0">
                <a:solidFill>
                  <a:srgbClr val="C00000"/>
                </a:solidFill>
              </a:rPr>
              <a:t>	</a:t>
            </a:r>
            <a:r>
              <a:rPr lang="de-DE" sz="1200" dirty="0"/>
              <a:t> </a:t>
            </a:r>
            <a:r>
              <a:rPr lang="de-DE" sz="1400" b="1" dirty="0"/>
              <a:t>§ 1821 Abs. 1 Satz 2 BGB formuliert den Grundsatz „</a:t>
            </a:r>
            <a:r>
              <a:rPr lang="de-DE" sz="1400" b="1" u="sng" dirty="0"/>
              <a:t>Unterstützung vor Vertretung</a:t>
            </a:r>
            <a:r>
              <a:rPr lang="de-DE" sz="1400" b="1" dirty="0"/>
              <a:t>“</a:t>
            </a:r>
          </a:p>
          <a:p>
            <a:r>
              <a:rPr lang="de-DE" sz="1800" b="1" dirty="0">
                <a:solidFill>
                  <a:schemeClr val="bg2"/>
                </a:solidFill>
              </a:rPr>
              <a:t>Pflicht zur Wunschbefolgung</a:t>
            </a:r>
            <a:r>
              <a:rPr lang="de-DE" sz="1800" dirty="0"/>
              <a:t>: </a:t>
            </a:r>
            <a:r>
              <a:rPr lang="de-DE" sz="1200" dirty="0"/>
              <a:t>Betreuung, sodass die betreute Person „</a:t>
            </a:r>
            <a:r>
              <a:rPr lang="de-DE" sz="1200" b="1" i="1" dirty="0"/>
              <a:t>im Rahmen ihrer Möglichkeiten ihr Leben nach ihren Wünschen gestalten</a:t>
            </a:r>
            <a:r>
              <a:rPr lang="de-DE" sz="1200" dirty="0"/>
              <a:t>“ kann.</a:t>
            </a:r>
          </a:p>
          <a:p>
            <a:r>
              <a:rPr lang="de-DE" sz="1200" dirty="0">
                <a:solidFill>
                  <a:schemeClr val="bg2"/>
                </a:solidFill>
              </a:rPr>
              <a:t> </a:t>
            </a:r>
            <a:r>
              <a:rPr lang="de-DE" sz="1200" b="1" dirty="0">
                <a:solidFill>
                  <a:schemeClr val="bg2"/>
                </a:solidFill>
              </a:rPr>
              <a:t>Verbesserter  Schutz höchstpersönlicher Lebensbereiche </a:t>
            </a:r>
          </a:p>
          <a:p>
            <a:r>
              <a:rPr lang="de-DE" sz="1200" b="1" dirty="0">
                <a:solidFill>
                  <a:schemeClr val="bg2"/>
                </a:solidFill>
              </a:rPr>
              <a:t>Höhere Bewertung der selbst genutzten Wohnung </a:t>
            </a:r>
            <a:r>
              <a:rPr lang="de-DE" sz="1200" dirty="0"/>
              <a:t>als persönlichem Lebensmittelpunkt:  Aufgabe nach der neuen Vorschrift des § 1833 BGB grundsätzlich nur zulässig, wenn sie dem Willen der betreuten Person entspricht.</a:t>
            </a:r>
          </a:p>
          <a:p>
            <a:r>
              <a:rPr lang="de-DE" sz="1200" b="1" dirty="0">
                <a:solidFill>
                  <a:schemeClr val="bg2"/>
                </a:solidFill>
              </a:rPr>
              <a:t>Ehrenamtliche </a:t>
            </a:r>
            <a:r>
              <a:rPr lang="de-DE" sz="1200" b="1" dirty="0" err="1">
                <a:solidFill>
                  <a:schemeClr val="bg2"/>
                </a:solidFill>
              </a:rPr>
              <a:t>Betreuer:innen</a:t>
            </a:r>
            <a:r>
              <a:rPr lang="de-DE" sz="1200" b="1" dirty="0">
                <a:solidFill>
                  <a:schemeClr val="bg2"/>
                </a:solidFill>
              </a:rPr>
              <a:t>: Einführung eines Mindeststandards </a:t>
            </a:r>
            <a:r>
              <a:rPr lang="de-DE" sz="1200" dirty="0"/>
              <a:t>für den Zugang zum Betreuerberuf- Registrierung, Berufshaftpflicht, Eignung, Sachkenntnis u.a. der Kommunikation mit Personen mit Erkrankungen und Behinderungen und von Methoden zur Unterstützung bei der Entscheidungsfindung (§ 23 Absatz 3 </a:t>
            </a:r>
            <a:r>
              <a:rPr lang="de-DE" sz="1200" dirty="0" err="1"/>
              <a:t>BtOG</a:t>
            </a:r>
            <a:r>
              <a:rPr lang="de-DE" sz="1200" dirty="0"/>
              <a:t>).</a:t>
            </a:r>
          </a:p>
          <a:p>
            <a:r>
              <a:rPr lang="de-DE" sz="1200" b="1" dirty="0" err="1"/>
              <a:t>Ehegattenotvertretungsrecht</a:t>
            </a:r>
            <a:r>
              <a:rPr lang="de-DE" sz="1200" b="1" dirty="0"/>
              <a:t>  </a:t>
            </a:r>
            <a:r>
              <a:rPr lang="de-DE" sz="12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§ 21 LPartG</a:t>
            </a:r>
            <a:r>
              <a:rPr lang="de-DE" sz="1200" dirty="0"/>
              <a:t>. </a:t>
            </a:r>
            <a:r>
              <a:rPr lang="nn-NO" sz="1200" dirty="0"/>
              <a:t> </a:t>
            </a:r>
            <a:r>
              <a:rPr lang="nn-NO" sz="12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§ 1358 Abs. 1 Nr. 2 BGB</a:t>
            </a:r>
            <a:r>
              <a:rPr lang="nn-NO" sz="1200" dirty="0"/>
              <a:t> höchstens sechs Monate</a:t>
            </a:r>
            <a:endParaRPr lang="nn-NO" sz="1200" baseline="30000" dirty="0"/>
          </a:p>
          <a:p>
            <a:endParaRPr lang="de-DE" sz="1200" dirty="0"/>
          </a:p>
          <a:p>
            <a:endParaRPr lang="de-DE" sz="1200" b="1" dirty="0"/>
          </a:p>
          <a:p>
            <a:br>
              <a:rPr lang="de-DE" b="1" dirty="0">
                <a:solidFill>
                  <a:srgbClr val="C00000"/>
                </a:solidFill>
              </a:rPr>
            </a:br>
            <a:endParaRPr lang="de-DE" b="1" dirty="0">
              <a:solidFill>
                <a:srgbClr val="C00000"/>
              </a:solidFill>
            </a:endParaRPr>
          </a:p>
          <a:p>
            <a:endParaRPr lang="de-DE" dirty="0"/>
          </a:p>
          <a:p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98335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>
            <a:extLst>
              <a:ext uri="{FF2B5EF4-FFF2-40B4-BE49-F238E27FC236}">
                <a16:creationId xmlns:a16="http://schemas.microsoft.com/office/drawing/2014/main" id="{F5E20891-BF73-1484-7D87-5FA604EF15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>
                <a:solidFill>
                  <a:schemeClr val="bg2"/>
                </a:solidFill>
              </a:rPr>
              <a:t>Impuls1: </a:t>
            </a:r>
            <a:r>
              <a:rPr lang="de-DE" dirty="0"/>
              <a:t>Entlohnung des/der Behindertenbeauftragten</a:t>
            </a:r>
          </a:p>
          <a:p>
            <a:r>
              <a:rPr lang="de-DE" dirty="0"/>
              <a:t>z.B. wie Sachleistungen der Caritas / DRK / Johanniter</a:t>
            </a:r>
          </a:p>
          <a:p>
            <a:r>
              <a:rPr lang="de-DE" dirty="0"/>
              <a:t>oder feste Stelle zur Absicherung der Umsetzungspflicht</a:t>
            </a:r>
          </a:p>
          <a:p>
            <a:r>
              <a:rPr lang="de-DE" dirty="0">
                <a:solidFill>
                  <a:schemeClr val="bg2"/>
                </a:solidFill>
              </a:rPr>
              <a:t>Impuls2: </a:t>
            </a:r>
            <a:r>
              <a:rPr lang="de-DE" dirty="0"/>
              <a:t>Pflegende Personen besser absichern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8A6FE4-3420-6939-0CB2-881D8DC6CA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2162" y="706582"/>
            <a:ext cx="7559676" cy="2475157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dirty="0"/>
              <a:t>Mering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sz="2000" dirty="0" err="1"/>
              <a:t>Senior:innenheime</a:t>
            </a:r>
            <a:r>
              <a:rPr lang="de-DE" sz="2000" dirty="0"/>
              <a:t> – </a:t>
            </a:r>
            <a:r>
              <a:rPr lang="de-DE" sz="2000" dirty="0">
                <a:solidFill>
                  <a:schemeClr val="bg2"/>
                </a:solidFill>
              </a:rPr>
              <a:t>Auslastung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sz="2000" dirty="0"/>
              <a:t>BETREUTES WOHNEN –</a:t>
            </a:r>
            <a:r>
              <a:rPr lang="de-DE" sz="2000" dirty="0">
                <a:solidFill>
                  <a:schemeClr val="bg2"/>
                </a:solidFill>
              </a:rPr>
              <a:t> WENIG ANGEBOTE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sz="2000" dirty="0"/>
              <a:t>Kurzzeitpflege und </a:t>
            </a:r>
            <a:r>
              <a:rPr lang="de-DE" sz="2000" dirty="0" err="1"/>
              <a:t>tagespflege</a:t>
            </a:r>
            <a:r>
              <a:rPr lang="de-DE" sz="2000" dirty="0"/>
              <a:t> – </a:t>
            </a:r>
            <a:r>
              <a:rPr lang="de-DE" sz="2000" dirty="0">
                <a:solidFill>
                  <a:schemeClr val="bg2"/>
                </a:solidFill>
              </a:rPr>
              <a:t>viel zu wenig Plätze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sz="2000" dirty="0"/>
              <a:t>Krisensituationen =&gt; </a:t>
            </a:r>
            <a:r>
              <a:rPr lang="de-DE" sz="2000" dirty="0">
                <a:solidFill>
                  <a:schemeClr val="bg2"/>
                </a:solidFill>
              </a:rPr>
              <a:t>Weiterleitungsmanagement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sz="2000" dirty="0"/>
              <a:t>Soziale Kontakte und Mobilität =&gt;</a:t>
            </a:r>
            <a:r>
              <a:rPr lang="de-DE" sz="2000" dirty="0">
                <a:solidFill>
                  <a:schemeClr val="bg2"/>
                </a:solidFill>
              </a:rPr>
              <a:t>  Eigeninitiative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sz="2000" dirty="0"/>
              <a:t>Beratung - </a:t>
            </a:r>
            <a:r>
              <a:rPr lang="de-DE" sz="2000" dirty="0">
                <a:solidFill>
                  <a:schemeClr val="bg2"/>
                </a:solidFill>
              </a:rPr>
              <a:t>vor allem ehrenamtlich !</a:t>
            </a:r>
          </a:p>
          <a:p>
            <a:pPr marL="571500" lvl="1" indent="-571500">
              <a:buFont typeface="Arial" panose="020B0604020202020204" pitchFamily="34" charset="0"/>
              <a:buChar char="•"/>
            </a:pPr>
            <a:endParaRPr lang="de-DE" sz="800" dirty="0"/>
          </a:p>
        </p:txBody>
      </p:sp>
      <p:sp>
        <p:nvSpPr>
          <p:cNvPr id="6" name="Textplatzhalter 4">
            <a:extLst>
              <a:ext uri="{FF2B5EF4-FFF2-40B4-BE49-F238E27FC236}">
                <a16:creationId xmlns:a16="http://schemas.microsoft.com/office/drawing/2014/main" id="{3E1DE0B6-C8D5-35B3-9006-49982AE10E74}"/>
              </a:ext>
            </a:extLst>
          </p:cNvPr>
          <p:cNvSpPr txBox="1">
            <a:spLocks/>
          </p:cNvSpPr>
          <p:nvPr/>
        </p:nvSpPr>
        <p:spPr>
          <a:xfrm>
            <a:off x="4248404" y="4646889"/>
            <a:ext cx="4580720" cy="277747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E3000F"/>
              </a:buClr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1pPr>
            <a:lvl2pPr marL="3429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2pPr>
            <a:lvl3pPr marL="6858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3pPr>
            <a:lvl4pPr marL="10287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4pPr>
            <a:lvl5pPr marL="13716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 err="1"/>
              <a:t>Spd.de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8132630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938A353-C678-6659-2D7F-BDFD07D4D4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>
              <a:latin typeface="SPD TheSans ExtraBold" panose="020B0502050302020203" pitchFamily="34" charset="77"/>
            </a:endParaRPr>
          </a:p>
          <a:p>
            <a:r>
              <a:rPr lang="de-DE" dirty="0">
                <a:latin typeface="SPD TheSans ExtraBold" panose="020B0502050302020203" pitchFamily="34" charset="77"/>
              </a:rPr>
              <a:t>Dr. Ulrike Ritter</a:t>
            </a:r>
          </a:p>
          <a:p>
            <a:endParaRPr lang="de-DE" dirty="0"/>
          </a:p>
          <a:p>
            <a:r>
              <a:rPr lang="de-DE" dirty="0"/>
              <a:t>ulrike.ritter@spd-mering.de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82EB506-D163-D405-7CFA-B4810DA7E0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Danke!</a:t>
            </a:r>
          </a:p>
        </p:txBody>
      </p:sp>
    </p:spTree>
    <p:extLst>
      <p:ext uri="{BB962C8B-B14F-4D97-AF65-F5344CB8AC3E}">
        <p14:creationId xmlns:p14="http://schemas.microsoft.com/office/powerpoint/2010/main" val="152480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42E591-F879-F11D-6235-65E01A67F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UN-</a:t>
            </a:r>
            <a:r>
              <a:rPr lang="de-DE" dirty="0" err="1"/>
              <a:t>Brk</a:t>
            </a:r>
            <a:r>
              <a:rPr lang="de-DE" dirty="0"/>
              <a:t> 2009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40A74D-5B2D-A6A2-0357-8C6F6A8C1C8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9847" y="1155749"/>
            <a:ext cx="7560000" cy="2880000"/>
          </a:xfrm>
        </p:spPr>
        <p:txBody>
          <a:bodyPr/>
          <a:lstStyle/>
          <a:p>
            <a:r>
              <a:rPr lang="de-DE" sz="2400" b="1" dirty="0">
                <a:solidFill>
                  <a:schemeClr val="bg2"/>
                </a:solidFill>
              </a:rPr>
              <a:t>Inklusion als Menschenrecht</a:t>
            </a:r>
          </a:p>
          <a:p>
            <a:endParaRPr lang="de-DE" dirty="0"/>
          </a:p>
          <a:p>
            <a:r>
              <a:rPr lang="de-DE" dirty="0"/>
              <a:t>	</a:t>
            </a:r>
            <a:r>
              <a:rPr lang="de-DE" b="1" dirty="0"/>
              <a:t>Anspruch auf Teilhabe, Integration, Selbstbestimmung</a:t>
            </a:r>
          </a:p>
          <a:p>
            <a:endParaRPr lang="de-DE" b="1" dirty="0"/>
          </a:p>
          <a:p>
            <a:r>
              <a:rPr lang="de-DE" b="1" dirty="0"/>
              <a:t>	Behindertengleichstellungsgesetz (BGG)</a:t>
            </a:r>
          </a:p>
          <a:p>
            <a:r>
              <a:rPr lang="de-DE" b="1" dirty="0"/>
              <a:t>	Novellierungen 2002,  2016, 2018, 2022</a:t>
            </a:r>
          </a:p>
          <a:p>
            <a:endParaRPr lang="de-DE" b="1" dirty="0"/>
          </a:p>
          <a:p>
            <a:r>
              <a:rPr lang="de-DE" b="1" dirty="0"/>
              <a:t>	Umsetzung auf Bundesebene: 	Zielvorgaben, Monitoring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12" name="Textplatzhalter 4">
            <a:extLst>
              <a:ext uri="{FF2B5EF4-FFF2-40B4-BE49-F238E27FC236}">
                <a16:creationId xmlns:a16="http://schemas.microsoft.com/office/drawing/2014/main" id="{AF1EC832-460A-34CE-C8F5-981526C6F520}"/>
              </a:ext>
            </a:extLst>
          </p:cNvPr>
          <p:cNvSpPr txBox="1">
            <a:spLocks/>
          </p:cNvSpPr>
          <p:nvPr/>
        </p:nvSpPr>
        <p:spPr>
          <a:xfrm>
            <a:off x="4248404" y="4646889"/>
            <a:ext cx="4580720" cy="277747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E3000F"/>
              </a:buClr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1pPr>
            <a:lvl2pPr marL="3429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2pPr>
            <a:lvl3pPr marL="6858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3pPr>
            <a:lvl4pPr marL="10287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4pPr>
            <a:lvl5pPr marL="13716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Spd.de</a:t>
            </a:r>
          </a:p>
        </p:txBody>
      </p:sp>
      <p:sp>
        <p:nvSpPr>
          <p:cNvPr id="4" name="Oval 7">
            <a:extLst>
              <a:ext uri="{FF2B5EF4-FFF2-40B4-BE49-F238E27FC236}">
                <a16:creationId xmlns:a16="http://schemas.microsoft.com/office/drawing/2014/main" id="{C20D2E79-8F83-CB60-EECD-9A8ED0ECD243}"/>
              </a:ext>
            </a:extLst>
          </p:cNvPr>
          <p:cNvSpPr/>
          <p:nvPr/>
        </p:nvSpPr>
        <p:spPr>
          <a:xfrm>
            <a:off x="1073517" y="1936350"/>
            <a:ext cx="289365" cy="315379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Oval 7">
            <a:extLst>
              <a:ext uri="{FF2B5EF4-FFF2-40B4-BE49-F238E27FC236}">
                <a16:creationId xmlns:a16="http://schemas.microsoft.com/office/drawing/2014/main" id="{0AF6CA58-120D-6DB9-4997-1CC4AE25FD3F}"/>
              </a:ext>
            </a:extLst>
          </p:cNvPr>
          <p:cNvSpPr/>
          <p:nvPr/>
        </p:nvSpPr>
        <p:spPr>
          <a:xfrm>
            <a:off x="1073517" y="3788483"/>
            <a:ext cx="289365" cy="315379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2A5CC-4D19-A6EF-3C4D-C236D0867684}"/>
              </a:ext>
            </a:extLst>
          </p:cNvPr>
          <p:cNvSpPr/>
          <p:nvPr/>
        </p:nvSpPr>
        <p:spPr>
          <a:xfrm>
            <a:off x="1068032" y="2861024"/>
            <a:ext cx="289365" cy="315379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5700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7581A-7F71-F0EE-AE00-D6673B2AD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3ADF41-AC2D-E18F-DAF2-E87921C991C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9848" y="1306155"/>
            <a:ext cx="7559675" cy="2880000"/>
          </a:xfrm>
        </p:spPr>
        <p:txBody>
          <a:bodyPr/>
          <a:lstStyle/>
          <a:p>
            <a:r>
              <a:rPr lang="de-DE" b="1" dirty="0"/>
              <a:t>Monitoring </a:t>
            </a:r>
            <a:r>
              <a:rPr lang="de-DE" dirty="0"/>
              <a:t> </a:t>
            </a:r>
          </a:p>
          <a:p>
            <a:pPr marL="0" indent="0">
              <a:buNone/>
            </a:pPr>
            <a:r>
              <a:rPr lang="de-DE" dirty="0"/>
              <a:t>  </a:t>
            </a:r>
            <a:r>
              <a:rPr lang="de-DE" i="1" dirty="0"/>
              <a:t>durch die nach Artikel 33 UN-BRK zuständigen nationalen Stellen</a:t>
            </a:r>
            <a:r>
              <a:rPr lang="de-DE" dirty="0"/>
              <a:t>: </a:t>
            </a:r>
          </a:p>
          <a:p>
            <a:pPr>
              <a:lnSpc>
                <a:spcPct val="150000"/>
              </a:lnSpc>
            </a:pPr>
            <a:r>
              <a:rPr lang="de-DE" dirty="0"/>
              <a:t>das Bundesministerium für Arbeit und Soziales, </a:t>
            </a:r>
          </a:p>
          <a:p>
            <a:pPr>
              <a:lnSpc>
                <a:spcPct val="100000"/>
              </a:lnSpc>
            </a:pPr>
            <a:r>
              <a:rPr lang="de-DE" dirty="0"/>
              <a:t>die staatliche Koordinierungsstelle (</a:t>
            </a:r>
            <a:r>
              <a:rPr lang="de-DE" i="1" dirty="0"/>
              <a:t>Bundesbehindertenbeauftragter mit Inklusionsbeirat</a:t>
            </a:r>
            <a:r>
              <a:rPr lang="de-DE" dirty="0"/>
              <a:t>) </a:t>
            </a:r>
          </a:p>
          <a:p>
            <a:pPr>
              <a:lnSpc>
                <a:spcPct val="100000"/>
              </a:lnSpc>
            </a:pPr>
            <a:r>
              <a:rPr lang="de-DE" dirty="0"/>
              <a:t> die nationale </a:t>
            </a:r>
            <a:r>
              <a:rPr lang="de-DE" dirty="0" err="1"/>
              <a:t>Monitoringstelle</a:t>
            </a:r>
            <a:r>
              <a:rPr lang="de-DE" dirty="0"/>
              <a:t> UN-BRK (</a:t>
            </a:r>
            <a:r>
              <a:rPr lang="de-DE" i="1" dirty="0"/>
              <a:t>Deutsches Institut für Menschenrechte</a:t>
            </a:r>
            <a:r>
              <a:rPr lang="de-DE" dirty="0"/>
              <a:t>)</a:t>
            </a:r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2588DCC-5E0F-612E-1827-2613A06DD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UMSETZUNG UN-BRK : </a:t>
            </a:r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4CA3F1C9-53C5-E172-0D7F-A85204776C26}"/>
              </a:ext>
            </a:extLst>
          </p:cNvPr>
          <p:cNvSpPr txBox="1">
            <a:spLocks/>
          </p:cNvSpPr>
          <p:nvPr/>
        </p:nvSpPr>
        <p:spPr>
          <a:xfrm>
            <a:off x="4248404" y="4646889"/>
            <a:ext cx="4580720" cy="277747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E3000F"/>
              </a:buClr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1pPr>
            <a:lvl2pPr marL="3429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2pPr>
            <a:lvl3pPr marL="6858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3pPr>
            <a:lvl4pPr marL="10287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4pPr>
            <a:lvl5pPr marL="13716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Spd.de</a:t>
            </a:r>
          </a:p>
        </p:txBody>
      </p:sp>
    </p:spTree>
    <p:extLst>
      <p:ext uri="{BB962C8B-B14F-4D97-AF65-F5344CB8AC3E}">
        <p14:creationId xmlns:p14="http://schemas.microsoft.com/office/powerpoint/2010/main" val="2113430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E7FF32-3015-AF6A-D5E5-8D1D43CC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846" y="546453"/>
            <a:ext cx="7324245" cy="650335"/>
          </a:xfrm>
        </p:spPr>
        <p:txBody>
          <a:bodyPr/>
          <a:lstStyle/>
          <a:p>
            <a:r>
              <a:rPr lang="de-DE" sz="2800" b="1" dirty="0"/>
              <a:t>Bay. Behindertengleichstellungsgesetz</a:t>
            </a:r>
            <a:br>
              <a:rPr lang="de-DE" sz="2800" b="1" dirty="0"/>
            </a:br>
            <a:endParaRPr lang="de-DE" sz="2800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F3E4DDE-7446-9481-AC49-0D1FEA78574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9847" y="1345223"/>
            <a:ext cx="7560000" cy="3206140"/>
          </a:xfrm>
        </p:spPr>
        <p:txBody>
          <a:bodyPr/>
          <a:lstStyle/>
          <a:p>
            <a:r>
              <a:rPr lang="de-DE" sz="2400" b="1" dirty="0">
                <a:solidFill>
                  <a:schemeClr val="tx1"/>
                </a:solidFill>
              </a:rPr>
              <a:t>BAY. BGG  </a:t>
            </a:r>
            <a:r>
              <a:rPr lang="de-DE" sz="1600" b="1" dirty="0"/>
              <a:t>(Abschnitt 2 Verpflichtung zur Gleichstellung und Barrierefreiheit)</a:t>
            </a:r>
          </a:p>
          <a:p>
            <a:r>
              <a:rPr lang="de-DE" sz="1600" b="1" dirty="0">
                <a:solidFill>
                  <a:schemeClr val="tx1"/>
                </a:solidFill>
              </a:rPr>
              <a:t>Art. 9 Benachteiligungsverbot</a:t>
            </a:r>
          </a:p>
          <a:p>
            <a:r>
              <a:rPr lang="de-DE" sz="1600" dirty="0"/>
              <a:t>(1) Die Behörden und sonstigen öffentlichen Stellen des Freistaates Bayern mit Ausnahme der Staatsanwaltschaften, die Gemeinden, Gemeindeverbände</a:t>
            </a:r>
            <a:r>
              <a:rPr lang="de-DE" sz="1600" b="1" dirty="0"/>
              <a:t>[...]</a:t>
            </a:r>
            <a:r>
              <a:rPr lang="de-DE" sz="1600" b="1" u="sng" dirty="0"/>
              <a:t> </a:t>
            </a:r>
            <a:r>
              <a:rPr lang="de-DE" sz="1600" b="1" u="sng" dirty="0">
                <a:solidFill>
                  <a:schemeClr val="tx1"/>
                </a:solidFill>
              </a:rPr>
              <a:t>fördern </a:t>
            </a:r>
            <a:r>
              <a:rPr lang="de-DE" sz="1600" b="1" dirty="0">
                <a:solidFill>
                  <a:schemeClr val="tx1"/>
                </a:solidFill>
              </a:rPr>
              <a:t>im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/>
              <a:t>Rahmen ihres jeweiligen Aufgabenbereichs die in Art. 1 genannten Ziele und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b="1" u="sng" dirty="0">
                <a:solidFill>
                  <a:schemeClr val="tx1"/>
                </a:solidFill>
              </a:rPr>
              <a:t>beachten </a:t>
            </a:r>
            <a:r>
              <a:rPr lang="de-DE" sz="1600" dirty="0"/>
              <a:t>diese bei der Planung von Maßnahmen. </a:t>
            </a:r>
          </a:p>
          <a:p>
            <a:r>
              <a:rPr lang="de-DE" sz="1200" dirty="0"/>
              <a:t>[…] </a:t>
            </a:r>
          </a:p>
          <a:p>
            <a:r>
              <a:rPr lang="de-DE" sz="1800" b="1" dirty="0">
                <a:solidFill>
                  <a:schemeClr val="tx1"/>
                </a:solidFill>
              </a:rPr>
              <a:t>In Bereichen bestehender Benachteiligungen von Menschen mit Behinderung gegenüber Menschen ohne Behinderung </a:t>
            </a:r>
            <a:r>
              <a:rPr lang="de-DE" sz="1800" b="1" u="sng" dirty="0">
                <a:solidFill>
                  <a:schemeClr val="tx1"/>
                </a:solidFill>
              </a:rPr>
              <a:t>sind besondere Maßnahmen zum Abbau und zur Beseitigung dieser Benachteiligungen zulässig</a:t>
            </a:r>
            <a:r>
              <a:rPr lang="de-DE" sz="1800" b="1" dirty="0">
                <a:solidFill>
                  <a:schemeClr val="tx1"/>
                </a:solidFill>
              </a:rPr>
              <a:t>. </a:t>
            </a:r>
          </a:p>
          <a:p>
            <a:endParaRPr lang="de-DE" sz="1200" b="1" dirty="0">
              <a:solidFill>
                <a:schemeClr val="tx1"/>
              </a:solidFill>
            </a:endParaRPr>
          </a:p>
          <a:p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4143938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AFCBE-1811-25F3-B61A-51EF26ABD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E9300-98E7-97E6-E061-6D74FC29C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dirty="0"/>
              <a:t>Kritikpunkte des Monitoring</a:t>
            </a:r>
            <a:br>
              <a:rPr lang="de-DE" dirty="0"/>
            </a:br>
            <a:r>
              <a:rPr lang="de-DE" dirty="0"/>
              <a:t>UN-Behindertenrechtskonv.2009</a:t>
            </a:r>
            <a:br>
              <a:rPr lang="de-DE" dirty="0"/>
            </a:br>
            <a:endParaRPr lang="de-DE" sz="2000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456A3D-3071-1225-DB0A-2B476076FD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de-DE" dirty="0"/>
              <a:t>Rechte auf inklusive Bildung und inklusive Beschäftigung (1)</a:t>
            </a:r>
          </a:p>
          <a:p>
            <a:pPr marL="342900" indent="-342900">
              <a:buFontTx/>
              <a:buChar char="-"/>
            </a:pPr>
            <a:r>
              <a:rPr lang="de-DE" dirty="0"/>
              <a:t>Recht auf Gesundheit (2)</a:t>
            </a:r>
          </a:p>
          <a:p>
            <a:pPr marL="342900" indent="-342900">
              <a:buFontTx/>
              <a:buChar char="-"/>
            </a:pPr>
            <a:r>
              <a:rPr lang="de-DE" dirty="0"/>
              <a:t>Recht auf selbstbestimmtes Leben im Bereich Wohnen (3)</a:t>
            </a:r>
          </a:p>
          <a:p>
            <a:r>
              <a:rPr lang="de-DE" sz="1800" i="1" dirty="0">
                <a:solidFill>
                  <a:srgbClr val="C00000"/>
                </a:solidFill>
              </a:rPr>
              <a:t>Die Empfehlungen zur Umsetzung dieser Rechte:</a:t>
            </a:r>
          </a:p>
          <a:p>
            <a:r>
              <a:rPr lang="de-DE" sz="2400" b="1" u="sng" kern="1500" spc="60" dirty="0">
                <a:solidFill>
                  <a:schemeClr val="tx1"/>
                </a:solidFill>
              </a:rPr>
              <a:t>Aufhebung der Aussonderung</a:t>
            </a:r>
          </a:p>
          <a:p>
            <a:pPr>
              <a:lnSpc>
                <a:spcPct val="100000"/>
              </a:lnSpc>
            </a:pPr>
            <a:r>
              <a:rPr lang="de-DE" b="1" kern="1500" spc="60" dirty="0"/>
              <a:t>von behinderten Menschen in Heimen  und besonderen Wohneinrichtungen, in Sonder- und Förderschulen oder in Werkstätten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12" name="Textplatzhalter 4">
            <a:extLst>
              <a:ext uri="{FF2B5EF4-FFF2-40B4-BE49-F238E27FC236}">
                <a16:creationId xmlns:a16="http://schemas.microsoft.com/office/drawing/2014/main" id="{EECDB705-D902-0EA4-175F-55ADFC66E9F7}"/>
              </a:ext>
            </a:extLst>
          </p:cNvPr>
          <p:cNvSpPr txBox="1">
            <a:spLocks/>
          </p:cNvSpPr>
          <p:nvPr/>
        </p:nvSpPr>
        <p:spPr>
          <a:xfrm>
            <a:off x="4248404" y="4646889"/>
            <a:ext cx="4580720" cy="277747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E3000F"/>
              </a:buClr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1pPr>
            <a:lvl2pPr marL="3429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2pPr>
            <a:lvl3pPr marL="6858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3pPr>
            <a:lvl4pPr marL="10287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4pPr>
            <a:lvl5pPr marL="13716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Spd.de</a:t>
            </a:r>
          </a:p>
        </p:txBody>
      </p:sp>
    </p:spTree>
    <p:extLst>
      <p:ext uri="{BB962C8B-B14F-4D97-AF65-F5344CB8AC3E}">
        <p14:creationId xmlns:p14="http://schemas.microsoft.com/office/powerpoint/2010/main" val="1027345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4E190-B241-20C1-E1FC-18C458A2B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559E34-A3B1-4364-AE8A-5820DB18C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847" y="546454"/>
            <a:ext cx="7559676" cy="757911"/>
          </a:xfrm>
        </p:spPr>
        <p:txBody>
          <a:bodyPr/>
          <a:lstStyle/>
          <a:p>
            <a:r>
              <a:rPr lang="de-DE" sz="2800" dirty="0"/>
              <a:t>Aufhebung der Aussonderung</a:t>
            </a:r>
            <a:br>
              <a:rPr lang="de-DE" sz="2800" dirty="0"/>
            </a:br>
            <a:r>
              <a:rPr lang="de-DE" sz="1600" i="1" dirty="0"/>
              <a:t>Entwicklung der Rechtsgrundlagen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167170-B897-5D48-83C4-DE13412342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9847" y="1410991"/>
            <a:ext cx="7560000" cy="2880000"/>
          </a:xfrm>
        </p:spPr>
        <p:txBody>
          <a:bodyPr/>
          <a:lstStyle/>
          <a:p>
            <a:r>
              <a:rPr lang="de-DE" b="1" dirty="0"/>
              <a:t>1990 UN-Kinderrechtskonvention </a:t>
            </a:r>
          </a:p>
          <a:p>
            <a:r>
              <a:rPr lang="de-DE" b="1" i="1" dirty="0"/>
              <a:t>2016 / 2020:</a:t>
            </a:r>
            <a:r>
              <a:rPr lang="de-DE" i="1" dirty="0"/>
              <a:t> Bundesteilhabegesetz (BTHG) 2016, mit Teil 2 Eingliederungshilfe, 2020;  Änderungen Sozialgesetzbuch IX.</a:t>
            </a:r>
          </a:p>
          <a:p>
            <a:r>
              <a:rPr lang="de-DE" b="1" dirty="0">
                <a:solidFill>
                  <a:schemeClr val="tx1"/>
                </a:solidFill>
              </a:rPr>
              <a:t>2021: Kinder- und Jugendstärkungsgesetz (KJSG) – Inklusion als Leitgedanke, gemeinsame Betreuung in Kitas </a:t>
            </a:r>
          </a:p>
          <a:p>
            <a:r>
              <a:rPr lang="de-DE" b="1" dirty="0"/>
              <a:t>seit 2024: Anspruch auf </a:t>
            </a:r>
            <a:r>
              <a:rPr lang="de-DE" b="1" dirty="0" err="1"/>
              <a:t>eine:n</a:t>
            </a:r>
            <a:r>
              <a:rPr lang="de-DE" b="1" dirty="0"/>
              <a:t> Verfahrenslotsen/-lotsin bei Anerkennungs- und Integrationsverfahren 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12" name="Textplatzhalter 4">
            <a:extLst>
              <a:ext uri="{FF2B5EF4-FFF2-40B4-BE49-F238E27FC236}">
                <a16:creationId xmlns:a16="http://schemas.microsoft.com/office/drawing/2014/main" id="{55695E11-5BAD-1727-40D5-CD73C94D6129}"/>
              </a:ext>
            </a:extLst>
          </p:cNvPr>
          <p:cNvSpPr txBox="1">
            <a:spLocks/>
          </p:cNvSpPr>
          <p:nvPr/>
        </p:nvSpPr>
        <p:spPr>
          <a:xfrm>
            <a:off x="4248404" y="4646889"/>
            <a:ext cx="4580720" cy="277747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E3000F"/>
              </a:buClr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1pPr>
            <a:lvl2pPr marL="3429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2pPr>
            <a:lvl3pPr marL="6858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3pPr>
            <a:lvl4pPr marL="10287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4pPr>
            <a:lvl5pPr marL="13716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Spd.de</a:t>
            </a:r>
          </a:p>
        </p:txBody>
      </p:sp>
    </p:spTree>
    <p:extLst>
      <p:ext uri="{BB962C8B-B14F-4D97-AF65-F5344CB8AC3E}">
        <p14:creationId xmlns:p14="http://schemas.microsoft.com/office/powerpoint/2010/main" val="2777773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7835F-5787-FD0A-6C9C-989277F6C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A0214A0-727A-C7A1-D662-64C69B2D47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9848" y="1551930"/>
            <a:ext cx="7559675" cy="2880000"/>
          </a:xfrm>
        </p:spPr>
        <p:txBody>
          <a:bodyPr/>
          <a:lstStyle/>
          <a:p>
            <a:pPr marL="0" indent="0">
              <a:buNone/>
            </a:pPr>
            <a:r>
              <a:rPr lang="de-DE" sz="3200" b="1" i="1" dirty="0">
                <a:solidFill>
                  <a:schemeClr val="tx1"/>
                </a:solidFill>
              </a:rPr>
              <a:t>Unterschiedlichkeit als Chance</a:t>
            </a:r>
            <a:endParaRPr lang="de-DE" b="1" i="1" dirty="0"/>
          </a:p>
          <a:p>
            <a:r>
              <a:rPr lang="de-DE" b="1" dirty="0"/>
              <a:t>Integratives „</a:t>
            </a:r>
            <a:r>
              <a:rPr lang="de-DE" b="1" dirty="0">
                <a:solidFill>
                  <a:schemeClr val="tx1"/>
                </a:solidFill>
              </a:rPr>
              <a:t>Kinderhaus Kapellenberg</a:t>
            </a:r>
            <a:r>
              <a:rPr lang="de-DE" b="1" dirty="0"/>
              <a:t>„</a:t>
            </a:r>
          </a:p>
          <a:p>
            <a:r>
              <a:rPr lang="de-DE" b="1" dirty="0"/>
              <a:t>Regel- und Integrationskinder in den Gruppen  gemeinsam</a:t>
            </a:r>
          </a:p>
          <a:p>
            <a:r>
              <a:rPr lang="de-DE" b="1" dirty="0"/>
              <a:t>Ein Integrationsplatz auf zwei Regelplätze</a:t>
            </a:r>
          </a:p>
          <a:p>
            <a:r>
              <a:rPr lang="de-DE" b="1" dirty="0"/>
              <a:t>Zusammenarbeit mit dem Förderzentrum </a:t>
            </a:r>
            <a:r>
              <a:rPr lang="de-DE" b="1" dirty="0" err="1"/>
              <a:t>Hessing</a:t>
            </a:r>
            <a:endParaRPr lang="de-DE" b="1" dirty="0"/>
          </a:p>
          <a:p>
            <a:r>
              <a:rPr lang="de-DE" b="1" dirty="0"/>
              <a:t>Finanzierung durch Bund und Land </a:t>
            </a:r>
            <a:endParaRPr lang="de-DE" dirty="0"/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6DC641-0D7C-26FA-DFCB-7658D4652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400" dirty="0"/>
              <a:t>Beispiel </a:t>
            </a:r>
            <a:r>
              <a:rPr lang="de-DE" sz="1400" dirty="0" err="1"/>
              <a:t>mering</a:t>
            </a:r>
            <a:r>
              <a:rPr lang="de-DE" sz="1400" dirty="0"/>
              <a:t>:</a:t>
            </a:r>
            <a:br>
              <a:rPr lang="de-DE" sz="2800" dirty="0"/>
            </a:br>
            <a:r>
              <a:rPr lang="de-DE" sz="2800" dirty="0"/>
              <a:t>Aufhebung der Aussonderung</a:t>
            </a:r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1326C62A-9F1B-0072-77EF-ADBA08E15582}"/>
              </a:ext>
            </a:extLst>
          </p:cNvPr>
          <p:cNvSpPr txBox="1">
            <a:spLocks/>
          </p:cNvSpPr>
          <p:nvPr/>
        </p:nvSpPr>
        <p:spPr>
          <a:xfrm>
            <a:off x="4248404" y="4646889"/>
            <a:ext cx="4580720" cy="277747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E3000F"/>
              </a:buClr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1pPr>
            <a:lvl2pPr marL="3429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2pPr>
            <a:lvl3pPr marL="6858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3pPr>
            <a:lvl4pPr marL="10287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4pPr>
            <a:lvl5pPr marL="13716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Spd.de</a:t>
            </a:r>
          </a:p>
        </p:txBody>
      </p:sp>
    </p:spTree>
    <p:extLst>
      <p:ext uri="{BB962C8B-B14F-4D97-AF65-F5344CB8AC3E}">
        <p14:creationId xmlns:p14="http://schemas.microsoft.com/office/powerpoint/2010/main" val="2597325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37A9C-B39D-6A00-6180-6D757FAF5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2C449D-DD84-5FF2-B858-EEDD1F3E3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dirty="0"/>
              <a:t>Beispiel </a:t>
            </a:r>
            <a:r>
              <a:rPr lang="de-DE" sz="1800" dirty="0" err="1"/>
              <a:t>mering</a:t>
            </a:r>
            <a:r>
              <a:rPr lang="de-DE" sz="1800" dirty="0"/>
              <a:t>:</a:t>
            </a:r>
            <a:br>
              <a:rPr lang="de-DE" dirty="0"/>
            </a:br>
            <a:r>
              <a:rPr lang="de-DE" sz="3200" dirty="0"/>
              <a:t>Aufhebung der Aussonderung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A189515-C81A-885C-A0C9-B52E150E97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b="1" dirty="0">
                <a:solidFill>
                  <a:schemeClr val="tx1"/>
                </a:solidFill>
              </a:rPr>
              <a:t>Bayerisches Erziehungs- und Unterrichtsgesetz vom 01.08.2011</a:t>
            </a:r>
          </a:p>
          <a:p>
            <a:r>
              <a:rPr lang="de-DE" dirty="0"/>
              <a:t>	Schüler u. Schülerinnen mit und ohne sonderpädagogischen Förderbedarf können gemeinsam in allen Schularten unterrichtet werden</a:t>
            </a:r>
          </a:p>
          <a:p>
            <a:r>
              <a:rPr lang="de-DE" sz="2400" b="1" dirty="0">
                <a:solidFill>
                  <a:schemeClr val="bg2"/>
                </a:solidFill>
              </a:rPr>
              <a:t>Grundschule </a:t>
            </a:r>
            <a:r>
              <a:rPr lang="de-DE" sz="2400" b="1" dirty="0" err="1">
                <a:solidFill>
                  <a:schemeClr val="bg2"/>
                </a:solidFill>
              </a:rPr>
              <a:t>Ambérieustraße</a:t>
            </a:r>
            <a:r>
              <a:rPr lang="de-DE" sz="2400" b="1" dirty="0">
                <a:solidFill>
                  <a:schemeClr val="bg2"/>
                </a:solidFill>
              </a:rPr>
              <a:t> </a:t>
            </a:r>
          </a:p>
          <a:p>
            <a:r>
              <a:rPr lang="de-DE" dirty="0"/>
              <a:t>	 Schüler und Schülerinnen mit unterschiedlichem Förderbedarf werden inkludiert.</a:t>
            </a:r>
          </a:p>
          <a:p>
            <a:r>
              <a:rPr lang="de-DE" dirty="0"/>
              <a:t>Am 12. Oktober 2015 mit der Urkunde „</a:t>
            </a:r>
            <a:r>
              <a:rPr lang="de-DE" b="1" dirty="0">
                <a:solidFill>
                  <a:schemeClr val="tx1"/>
                </a:solidFill>
              </a:rPr>
              <a:t>Schulprofil Inklusion</a:t>
            </a:r>
            <a:r>
              <a:rPr lang="de-DE" dirty="0"/>
              <a:t>“ ausgezeichnet. 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12" name="Textplatzhalter 4">
            <a:extLst>
              <a:ext uri="{FF2B5EF4-FFF2-40B4-BE49-F238E27FC236}">
                <a16:creationId xmlns:a16="http://schemas.microsoft.com/office/drawing/2014/main" id="{65FD727B-CF60-F075-CFBC-ACDD632442E7}"/>
              </a:ext>
            </a:extLst>
          </p:cNvPr>
          <p:cNvSpPr txBox="1">
            <a:spLocks/>
          </p:cNvSpPr>
          <p:nvPr/>
        </p:nvSpPr>
        <p:spPr>
          <a:xfrm>
            <a:off x="4248404" y="4646889"/>
            <a:ext cx="4580720" cy="277747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E3000F"/>
              </a:buClr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1pPr>
            <a:lvl2pPr marL="3429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2pPr>
            <a:lvl3pPr marL="6858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3pPr>
            <a:lvl4pPr marL="10287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4pPr>
            <a:lvl5pPr marL="1371600" indent="0" algn="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E3000F"/>
              </a:buClr>
              <a:buFont typeface="Wingdings" pitchFamily="2" charset="2"/>
              <a:buNone/>
              <a:defRPr sz="1000" b="0" i="0" kern="1200">
                <a:solidFill>
                  <a:schemeClr val="tx1"/>
                </a:solidFill>
                <a:latin typeface="SPD TheSans Versal ExtraBold" panose="020B0502050302020203" pitchFamily="34" charset="77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Spd.de</a:t>
            </a:r>
          </a:p>
        </p:txBody>
      </p:sp>
    </p:spTree>
    <p:extLst>
      <p:ext uri="{BB962C8B-B14F-4D97-AF65-F5344CB8AC3E}">
        <p14:creationId xmlns:p14="http://schemas.microsoft.com/office/powerpoint/2010/main" val="2026888236"/>
      </p:ext>
    </p:extLst>
  </p:cSld>
  <p:clrMapOvr>
    <a:masterClrMapping/>
  </p:clrMapOvr>
</p:sld>
</file>

<file path=ppt/theme/theme1.xml><?xml version="1.0" encoding="utf-8"?>
<a:theme xmlns:a="http://schemas.openxmlformats.org/drawingml/2006/main" name="SPD">
  <a:themeElements>
    <a:clrScheme name="SPD 2025">
      <a:dk1>
        <a:srgbClr val="E2000E"/>
      </a:dk1>
      <a:lt1>
        <a:srgbClr val="FFFFFF"/>
      </a:lt1>
      <a:dk2>
        <a:srgbClr val="000000"/>
      </a:dk2>
      <a:lt2>
        <a:srgbClr val="E2000E"/>
      </a:lt2>
      <a:accent1>
        <a:srgbClr val="E3000F"/>
      </a:accent1>
      <a:accent2>
        <a:srgbClr val="505050"/>
      </a:accent2>
      <a:accent3>
        <a:srgbClr val="646464"/>
      </a:accent3>
      <a:accent4>
        <a:srgbClr val="969696"/>
      </a:accent4>
      <a:accent5>
        <a:srgbClr val="B3B3B3"/>
      </a:accent5>
      <a:accent6>
        <a:srgbClr val="C0C0C0"/>
      </a:accent6>
      <a:hlink>
        <a:srgbClr val="E2000E"/>
      </a:hlink>
      <a:folHlink>
        <a:srgbClr val="E2000E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D_PV_PPT-Vorlage" id="{FF38E556-7A0A-C24C-88DF-D87BDEB687FA}" vid="{BC1BC5E4-E8FC-9446-AE71-EAB9EE5A9198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78dab91-d119-46ec-8056-e32fa41f1b1f">
      <Terms xmlns="http://schemas.microsoft.com/office/infopath/2007/PartnerControls"/>
    </lcf76f155ced4ddcb4097134ff3c332f>
    <TaxCatchAll xmlns="6ac11570-74ac-46b5-81a2-3b7647e474e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7A84ABD26EACB40891908A6EF42DC77" ma:contentTypeVersion="16" ma:contentTypeDescription="Ein neues Dokument erstellen." ma:contentTypeScope="" ma:versionID="314514db6905c66ba62ce9528fd38aeb">
  <xsd:schema xmlns:xsd="http://www.w3.org/2001/XMLSchema" xmlns:xs="http://www.w3.org/2001/XMLSchema" xmlns:p="http://schemas.microsoft.com/office/2006/metadata/properties" xmlns:ns2="478dab91-d119-46ec-8056-e32fa41f1b1f" xmlns:ns3="6ac11570-74ac-46b5-81a2-3b7647e474e6" targetNamespace="http://schemas.microsoft.com/office/2006/metadata/properties" ma:root="true" ma:fieldsID="f665e3f4cbaa68a2da792aba5c0122cb" ns2:_="" ns3:_="">
    <xsd:import namespace="478dab91-d119-46ec-8056-e32fa41f1b1f"/>
    <xsd:import namespace="6ac11570-74ac-46b5-81a2-3b7647e474e6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8dab91-d119-46ec-8056-e32fa41f1b1f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ildmarkierungen" ma:readOnly="false" ma:fieldId="{5cf76f15-5ced-4ddc-b409-7134ff3c332f}" ma:taxonomyMulti="true" ma:sspId="32eb785f-9418-4a49-aa32-68d019cded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c11570-74ac-46b5-81a2-3b7647e474e6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85a3a06-26a4-4415-bda6-4792c42371e4}" ma:internalName="TaxCatchAll" ma:showField="CatchAllData" ma:web="6ac11570-74ac-46b5-81a2-3b7647e474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6AB9CF-802D-45E1-BCA8-8ABE15448D19}">
  <ds:schemaRefs>
    <ds:schemaRef ds:uri="http://www.w3.org/XML/1998/namespace"/>
    <ds:schemaRef ds:uri="6ac11570-74ac-46b5-81a2-3b7647e474e6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terms/"/>
    <ds:schemaRef ds:uri="478dab91-d119-46ec-8056-e32fa41f1b1f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41387D9-670D-4C91-9D8C-2350A1E203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49B73D-290A-4DD3-8C16-A72D5D72CE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8dab91-d119-46ec-8056-e32fa41f1b1f"/>
    <ds:schemaRef ds:uri="6ac11570-74ac-46b5-81a2-3b7647e474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SPD</Template>
  <TotalTime>0</TotalTime>
  <Words>1560</Words>
  <Application>Microsoft Office PowerPoint</Application>
  <PresentationFormat>Bildschirmpräsentation (16:9)</PresentationFormat>
  <Paragraphs>227</Paragraphs>
  <Slides>23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30" baseType="lpstr">
      <vt:lpstr>Wingdings</vt:lpstr>
      <vt:lpstr>Calibri</vt:lpstr>
      <vt:lpstr>SPD TheSans Versal ExtraBold</vt:lpstr>
      <vt:lpstr>Arial</vt:lpstr>
      <vt:lpstr>SPD TheSans ExtraBold</vt:lpstr>
      <vt:lpstr>SPD TheSans</vt:lpstr>
      <vt:lpstr>SPD</vt:lpstr>
      <vt:lpstr>PowerPoint-Präsentation</vt:lpstr>
      <vt:lpstr>PowerPoint-Präsentation</vt:lpstr>
      <vt:lpstr>UN-Brk 2009</vt:lpstr>
      <vt:lpstr>UMSETZUNG UN-BRK : </vt:lpstr>
      <vt:lpstr>Bay. Behindertengleichstellungsgesetz </vt:lpstr>
      <vt:lpstr>Kritikpunkte des Monitoring UN-Behindertenrechtskonv.2009 </vt:lpstr>
      <vt:lpstr>Aufhebung der Aussonderung Entwicklung der Rechtsgrundlagen</vt:lpstr>
      <vt:lpstr>Beispiel mering: Aufhebung der Aussonderung</vt:lpstr>
      <vt:lpstr>Beispiel mering: Aufhebung der Aussonderung</vt:lpstr>
      <vt:lpstr>Gesundheitsversorgung    </vt:lpstr>
      <vt:lpstr>Gesundheitsversorgung</vt:lpstr>
      <vt:lpstr>Beispiel mering: GESUNDHEITSVERSORGUNG </vt:lpstr>
      <vt:lpstr>Beispiel münchen: GESUNDHEITSVERSORGUNG </vt:lpstr>
      <vt:lpstr>Umsetzungserfolg gemäß Monitoring:  BauKONZEPT   BARRIEREFREIHEIT</vt:lpstr>
      <vt:lpstr>Barrierefreiheit und Mobilität</vt:lpstr>
      <vt:lpstr>PFLEGEVERSORGUNG MERING</vt:lpstr>
      <vt:lpstr>Inklusion und Pflege Mering</vt:lpstr>
      <vt:lpstr>Gesundheitsversorgung</vt:lpstr>
      <vt:lpstr>PFLEGEDIENSTLEISTUNGEN</vt:lpstr>
      <vt:lpstr>PFLEGEDIENSTLEISTUNGEN</vt:lpstr>
      <vt:lpstr>PFLEGEDIENSTLEISTUNGEN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Christina Gerhardt</dc:creator>
  <cp:lastModifiedBy>XXXXXXXX</cp:lastModifiedBy>
  <cp:revision>38</cp:revision>
  <dcterms:created xsi:type="dcterms:W3CDTF">2023-02-28T11:34:15Z</dcterms:created>
  <dcterms:modified xsi:type="dcterms:W3CDTF">2026-02-24T22:15:14Z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0x01010057A84ABD26EACB40891908A6EF42DC77</vt:lpwstr>
  </property>
  <property fmtid="{D5CDD505-2E9C-101B-9397-08002B2CF9AE}" pid="3" name="MediaServiceImageTags">
    <vt:lpwstr/>
  </property>
</Properties>
</file>